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2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0" r:id="rId1"/>
  </p:sldMasterIdLst>
  <p:notesMasterIdLst>
    <p:notesMasterId r:id="rId57"/>
  </p:notesMasterIdLst>
  <p:handoutMasterIdLst>
    <p:handoutMasterId r:id="rId58"/>
  </p:handoutMasterIdLst>
  <p:sldIdLst>
    <p:sldId id="256" r:id="rId2"/>
    <p:sldId id="363" r:id="rId3"/>
    <p:sldId id="391" r:id="rId4"/>
    <p:sldId id="427" r:id="rId5"/>
    <p:sldId id="342" r:id="rId6"/>
    <p:sldId id="546" r:id="rId7"/>
    <p:sldId id="547" r:id="rId8"/>
    <p:sldId id="549" r:id="rId9"/>
    <p:sldId id="550" r:id="rId10"/>
    <p:sldId id="551" r:id="rId11"/>
    <p:sldId id="565" r:id="rId12"/>
    <p:sldId id="568" r:id="rId13"/>
    <p:sldId id="533" r:id="rId14"/>
    <p:sldId id="392" r:id="rId15"/>
    <p:sldId id="534" r:id="rId16"/>
    <p:sldId id="555" r:id="rId17"/>
    <p:sldId id="552" r:id="rId18"/>
    <p:sldId id="473" r:id="rId19"/>
    <p:sldId id="505" r:id="rId20"/>
    <p:sldId id="506" r:id="rId21"/>
    <p:sldId id="557" r:id="rId22"/>
    <p:sldId id="556" r:id="rId23"/>
    <p:sldId id="510" r:id="rId24"/>
    <p:sldId id="558" r:id="rId25"/>
    <p:sldId id="511" r:id="rId26"/>
    <p:sldId id="570" r:id="rId27"/>
    <p:sldId id="544" r:id="rId28"/>
    <p:sldId id="514" r:id="rId29"/>
    <p:sldId id="513" r:id="rId30"/>
    <p:sldId id="512" r:id="rId31"/>
    <p:sldId id="517" r:id="rId32"/>
    <p:sldId id="571" r:id="rId33"/>
    <p:sldId id="566" r:id="rId34"/>
    <p:sldId id="559" r:id="rId35"/>
    <p:sldId id="523" r:id="rId36"/>
    <p:sldId id="553" r:id="rId37"/>
    <p:sldId id="539" r:id="rId38"/>
    <p:sldId id="535" r:id="rId39"/>
    <p:sldId id="561" r:id="rId40"/>
    <p:sldId id="536" r:id="rId41"/>
    <p:sldId id="537" r:id="rId42"/>
    <p:sldId id="564" r:id="rId43"/>
    <p:sldId id="548" r:id="rId44"/>
    <p:sldId id="560" r:id="rId45"/>
    <p:sldId id="470" r:id="rId46"/>
    <p:sldId id="345" r:id="rId47"/>
    <p:sldId id="563" r:id="rId48"/>
    <p:sldId id="507" r:id="rId49"/>
    <p:sldId id="562" r:id="rId50"/>
    <p:sldId id="545" r:id="rId51"/>
    <p:sldId id="567" r:id="rId52"/>
    <p:sldId id="538" r:id="rId53"/>
    <p:sldId id="541" r:id="rId54"/>
    <p:sldId id="540" r:id="rId55"/>
    <p:sldId id="542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912A7"/>
    <a:srgbClr val="8064A2"/>
    <a:srgbClr val="C0504D"/>
    <a:srgbClr val="4F81BD"/>
    <a:srgbClr val="F24A4A"/>
    <a:srgbClr val="FF504D"/>
    <a:srgbClr val="F79646"/>
    <a:srgbClr val="9BBB59"/>
    <a:srgbClr val="6264A2"/>
    <a:srgbClr val="44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59" autoAdjust="0"/>
    <p:restoredTop sz="86620" autoAdjust="0"/>
  </p:normalViewPr>
  <p:slideViewPr>
    <p:cSldViewPr snapToGrid="0" snapToObjects="1">
      <p:cViewPr varScale="1">
        <p:scale>
          <a:sx n="83" d="100"/>
          <a:sy n="83" d="100"/>
        </p:scale>
        <p:origin x="60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mir/Dropbox/Research/WSS-2020/dbflex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DBFlex (Learned)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Q1</c:v>
                </c:pt>
                <c:pt idx="1">
                  <c:v>Q3</c:v>
                </c:pt>
                <c:pt idx="2">
                  <c:v>Q5</c:v>
                </c:pt>
                <c:pt idx="3">
                  <c:v>Q9</c:v>
                </c:pt>
                <c:pt idx="4">
                  <c:v>Q18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56.8</c:v>
                </c:pt>
                <c:pt idx="1">
                  <c:v>44.4</c:v>
                </c:pt>
                <c:pt idx="2">
                  <c:v>34.799999999999997</c:v>
                </c:pt>
                <c:pt idx="3">
                  <c:v>222.1</c:v>
                </c:pt>
                <c:pt idx="4">
                  <c:v>77.599999999999994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5-5E42-969B-49925EC71AE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HyPer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Q1</c:v>
                </c:pt>
                <c:pt idx="1">
                  <c:v>Q3</c:v>
                </c:pt>
                <c:pt idx="2">
                  <c:v>Q5</c:v>
                </c:pt>
                <c:pt idx="3">
                  <c:v>Q9</c:v>
                </c:pt>
                <c:pt idx="4">
                  <c:v>Q18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69.23</c:v>
                </c:pt>
                <c:pt idx="1">
                  <c:v>65.513000000000005</c:v>
                </c:pt>
                <c:pt idx="2">
                  <c:v>53.978999999999999</c:v>
                </c:pt>
                <c:pt idx="3">
                  <c:v>210.65199999999999</c:v>
                </c:pt>
                <c:pt idx="4">
                  <c:v>179.12700000000001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B5-5E42-969B-49925EC71AEE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Vectorwise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Q1</c:v>
                </c:pt>
                <c:pt idx="1">
                  <c:v>Q3</c:v>
                </c:pt>
                <c:pt idx="2">
                  <c:v>Q5</c:v>
                </c:pt>
                <c:pt idx="3">
                  <c:v>Q9</c:v>
                </c:pt>
                <c:pt idx="4">
                  <c:v>Q18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124.49</c:v>
                </c:pt>
                <c:pt idx="1">
                  <c:v>66.253</c:v>
                </c:pt>
                <c:pt idx="2">
                  <c:v>55.374000000000002</c:v>
                </c:pt>
                <c:pt idx="3">
                  <c:v>197.71100000000001</c:v>
                </c:pt>
                <c:pt idx="4">
                  <c:v>302.22899999999998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B5-5E42-969B-49925EC71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77423568"/>
        <c:axId val="1064440816"/>
      </c:barChart>
      <c:catAx>
        <c:axId val="977423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4440816"/>
        <c:crosses val="autoZero"/>
        <c:auto val="1"/>
        <c:lblAlgn val="ctr"/>
        <c:lblOffset val="100"/>
        <c:noMultiLvlLbl val="0"/>
      </c:catAx>
      <c:valAx>
        <c:axId val="1064440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Run 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7423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467B2-0C63-FF43-BBAF-C70905CF123D}" type="datetimeFigureOut">
              <a:rPr lang="en-US" smtClean="0"/>
              <a:t>8/6/22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4FC8-1E38-664E-94E0-6C9051FB6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93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400F5-E5E0-ED42-937D-8F63AB7AEFCD}" type="datetimeFigureOut">
              <a:rPr lang="en-US" smtClean="0"/>
              <a:t>8/6/22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2EA5C-E7B2-A941-B5BF-9FCD4A1E7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185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2EA5C-E7B2-A941-B5BF-9FCD4A1E7826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39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2EA5C-E7B2-A941-B5BF-9FCD4A1E782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58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2EA5C-E7B2-A941-B5BF-9FCD4A1E782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66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workloads of data analytics can be divided into two categories based on the complexity of their underlying models.</a:t>
            </a:r>
          </a:p>
          <a:p>
            <a:r>
              <a:rPr lang="en-US" baseline="0" dirty="0"/>
              <a:t>Simple : business intelligence and data warehouses for tasks such as aggregating data.</a:t>
            </a:r>
          </a:p>
          <a:p>
            <a:r>
              <a:rPr lang="en-US" baseline="0" dirty="0"/>
              <a:t>Complex : more complicated data analytics tasks, for example ML, CV, SC, GP, which often require linear algebra models.</a:t>
            </a:r>
          </a:p>
          <a:p>
            <a:r>
              <a:rPr lang="en-US" baseline="0" dirty="0"/>
              <a:t>The results are published in venues and journals in both DB and PL communities.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39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let’s see how advanced analytical and statistical tasks are usually perform on this data.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process is usually as follows. The data in the form a matrix is given to a machine learning tool, and this tool will train the parameter for a machine learning model.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input data was in relational form.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Relational structure carefully crafted by domain experts thrown away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dataset can be orders-of-magnitude larger than the input DB </a:t>
            </a:r>
            <a:endParaRPr lang="en-GB" dirty="0">
              <a:effectLst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>
              <a:effectLst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2EA5C-E7B2-A941-B5BF-9FCD4A1E78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04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details are intentionally emitted.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2EA5C-E7B2-A941-B5BF-9FCD4A1E78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26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details are intentionally emitted.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2EA5C-E7B2-A941-B5BF-9FCD4A1E78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52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let’s see how advanced analytical and statistical tasks are usually perform on this data.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process is usually as follows. The data in the form a matrix is given to a machine learning tool, and this tool will train the parameter for a machine learning model.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input data was in relational form.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Relational structure carefully crafted by domain experts thrown away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dataset can be orders-of-magnitude larger than the input DB </a:t>
            </a:r>
            <a:endParaRPr lang="en-GB" dirty="0">
              <a:effectLst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>
              <a:effectLst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2EA5C-E7B2-A941-B5BF-9FCD4A1E78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95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2EA5C-E7B2-A941-B5BF-9FCD4A1E78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86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2EA5C-E7B2-A941-B5BF-9FCD4A1E78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92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details are intentionally emitted.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2EA5C-E7B2-A941-B5BF-9FCD4A1E78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88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F1683-CBED-2240-BD65-A3988C28687B}" type="datetime1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C733-4540-3A42-85FA-A759B723CE2C}" type="datetime1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2A6F-AF36-DE4B-A0DE-416BDCA4FCE8}" type="datetime1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925A-8AE0-0B40-94B7-39913580CCC8}" type="datetime1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1CB1-F6F4-9A4B-BA83-D156B4070551}" type="datetime1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CFF55-DF1C-7A4E-A11F-471178006047}" type="datetime1">
              <a:rPr lang="en-US" smtClean="0"/>
              <a:t>8/6/22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D521F-A7A2-674B-90AA-C8C61194B1F7}" type="datetime1">
              <a:rPr lang="en-US" smtClean="0"/>
              <a:t>8/6/22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8504F-38B7-A342-869D-A5A8AFE46F5A}" type="datetime1">
              <a:rPr lang="en-US" smtClean="0"/>
              <a:t>8/6/22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E05EF-4B0A-7944-8B8A-09EA681F9965}" type="datetime1">
              <a:rPr lang="en-US" smtClean="0"/>
              <a:t>8/6/22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741A-040B-DE46-B396-CBFAC6832086}" type="datetime1">
              <a:rPr lang="en-US" smtClean="0"/>
              <a:t>8/6/22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60A0B-95D9-D94F-B9BB-73AF302C77B9}" type="datetime1">
              <a:rPr lang="en-US" smtClean="0"/>
              <a:t>8/6/22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3F2E5C4-7BC3-CE4A-B156-6CF06EB9A706}" type="datetime1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5BB3800-B1D0-764D-8DC9-E560A3A9CE7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50" y="1371600"/>
            <a:ext cx="8953500" cy="1927225"/>
          </a:xfrm>
        </p:spPr>
        <p:txBody>
          <a:bodyPr>
            <a:normAutofit/>
          </a:bodyPr>
          <a:lstStyle/>
          <a:p>
            <a:pPr algn="ctr"/>
            <a:r>
              <a:rPr lang="en-US" sz="4400" cap="none" dirty="0"/>
              <a:t>Functional Collection Programming with Semi-Ring Dictionaries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250" y="3350713"/>
            <a:ext cx="8953500" cy="1752600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  <a:p>
            <a:pPr algn="ctr"/>
            <a:r>
              <a:rPr lang="en-US" sz="2600" u="sng" dirty="0"/>
              <a:t>Amir Shaikhha</a:t>
            </a:r>
            <a:r>
              <a:rPr lang="en-US" sz="2600" dirty="0"/>
              <a:t>, Mathieu </a:t>
            </a:r>
            <a:r>
              <a:rPr lang="en-US" sz="2600" dirty="0" err="1"/>
              <a:t>Huot</a:t>
            </a:r>
            <a:r>
              <a:rPr lang="en-US" sz="2600" dirty="0"/>
              <a:t>, Jaclyn Smith, Dan </a:t>
            </a:r>
            <a:r>
              <a:rPr lang="en-US" sz="2600" dirty="0" err="1"/>
              <a:t>Olteanu</a:t>
            </a:r>
            <a:endParaRPr lang="en-US" sz="2600" dirty="0"/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A06206-437D-914C-A419-5EEA465072AC}"/>
              </a:ext>
            </a:extLst>
          </p:cNvPr>
          <p:cNvSpPr txBox="1"/>
          <p:nvPr/>
        </p:nvSpPr>
        <p:spPr>
          <a:xfrm>
            <a:off x="4030823" y="643052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2022/8/3</a:t>
            </a:r>
          </a:p>
        </p:txBody>
      </p:sp>
      <p:pic>
        <p:nvPicPr>
          <p:cNvPr id="7" name="Picture 2" descr="University of Edinburgh - Wikipedia">
            <a:extLst>
              <a:ext uri="{FF2B5EF4-FFF2-40B4-BE49-F238E27FC236}">
                <a16:creationId xmlns:a16="http://schemas.microsoft.com/office/drawing/2014/main" id="{4740C8D7-1987-8A4B-9300-CDF06BEEF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4381" y="4527060"/>
            <a:ext cx="1604479" cy="161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y of Zurich - Wikipedia">
            <a:extLst>
              <a:ext uri="{FF2B5EF4-FFF2-40B4-BE49-F238E27FC236}">
                <a16:creationId xmlns:a16="http://schemas.microsoft.com/office/drawing/2014/main" id="{45B9EC6E-A7DD-E2BC-B693-21F34FF4D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41" y="4527060"/>
            <a:ext cx="1624671" cy="161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y Of Oxford Logo Icons PNG - Free PNG and Icons Downloads">
            <a:extLst>
              <a:ext uri="{FF2B5EF4-FFF2-40B4-BE49-F238E27FC236}">
                <a16:creationId xmlns:a16="http://schemas.microsoft.com/office/drawing/2014/main" id="{98270606-4ED8-D1B2-C4CC-F0E286D09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761" y="4527626"/>
            <a:ext cx="1604479" cy="191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803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9D4B-ECEB-964B-84D1-B4EA0720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defTabSz="914400" rtl="1" eaLnBrk="1" latinLnBrk="0" hangingPunct="1">
              <a:spcBef>
                <a:spcPct val="0"/>
              </a:spcBef>
              <a:buNone/>
            </a:pPr>
            <a:r>
              <a:rPr lang="en-US" dirty="0"/>
              <a:t>Issues with Pipelines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52028-B860-8F40-9D93-359286279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572" y="4905173"/>
            <a:ext cx="8229600" cy="47322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Materialize query result</a:t>
            </a:r>
          </a:p>
          <a:p>
            <a:r>
              <a:rPr lang="en-US" sz="2800" dirty="0"/>
              <a:t>Export from DBMS and import into ML tool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405C5-BF81-0949-923E-109F59DD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9</a:t>
            </a:fld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2EDE453A-625A-8647-BD76-A05182319A11}"/>
              </a:ext>
            </a:extLst>
          </p:cNvPr>
          <p:cNvSpPr/>
          <p:nvPr/>
        </p:nvSpPr>
        <p:spPr>
          <a:xfrm>
            <a:off x="2069180" y="1716789"/>
            <a:ext cx="859440" cy="99060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753116A-651D-A844-B033-6A1276EA2D23}"/>
              </a:ext>
            </a:extLst>
          </p:cNvPr>
          <p:cNvGraphicFramePr>
            <a:graphicFrameLocks noGrp="1"/>
          </p:cNvGraphicFramePr>
          <p:nvPr/>
        </p:nvGraphicFramePr>
        <p:xfrm>
          <a:off x="46990" y="1697185"/>
          <a:ext cx="833120" cy="58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707864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0315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07277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7731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134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778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330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87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027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C90C305-E6C1-7847-9B4D-25C773090015}"/>
              </a:ext>
            </a:extLst>
          </p:cNvPr>
          <p:cNvGraphicFramePr>
            <a:graphicFrameLocks noGrp="1"/>
          </p:cNvGraphicFramePr>
          <p:nvPr/>
        </p:nvGraphicFramePr>
        <p:xfrm>
          <a:off x="197542" y="1879557"/>
          <a:ext cx="833120" cy="58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707864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0315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07277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7731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134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778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330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87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027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DB47690-CF46-124B-8B80-4FC851635C02}"/>
              </a:ext>
            </a:extLst>
          </p:cNvPr>
          <p:cNvGraphicFramePr>
            <a:graphicFrameLocks noGrp="1"/>
          </p:cNvGraphicFramePr>
          <p:nvPr/>
        </p:nvGraphicFramePr>
        <p:xfrm>
          <a:off x="365644" y="2068879"/>
          <a:ext cx="833120" cy="58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707864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0315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07277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7731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134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778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330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87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027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FE648AA-DD27-3340-BF3D-5250CE2FE300}"/>
              </a:ext>
            </a:extLst>
          </p:cNvPr>
          <p:cNvGraphicFramePr>
            <a:graphicFrameLocks noGrp="1"/>
          </p:cNvGraphicFramePr>
          <p:nvPr/>
        </p:nvGraphicFramePr>
        <p:xfrm>
          <a:off x="538826" y="2281385"/>
          <a:ext cx="833120" cy="58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707864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0315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07277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7731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134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778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330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87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027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82EF138-FC66-524D-9AA1-B6D5D715554B}"/>
              </a:ext>
            </a:extLst>
          </p:cNvPr>
          <p:cNvGraphicFramePr>
            <a:graphicFrameLocks noGrp="1"/>
          </p:cNvGraphicFramePr>
          <p:nvPr/>
        </p:nvGraphicFramePr>
        <p:xfrm>
          <a:off x="3815310" y="1744729"/>
          <a:ext cx="1457960" cy="934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707864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0315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07277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77314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69251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558609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30000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134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778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330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87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34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807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165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0277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BA87B6-C23B-1F4C-901E-C406772202CB}"/>
              </a:ext>
            </a:extLst>
          </p:cNvPr>
          <p:cNvSpPr/>
          <p:nvPr/>
        </p:nvSpPr>
        <p:spPr>
          <a:xfrm>
            <a:off x="5926166" y="1837700"/>
            <a:ext cx="1191491" cy="7735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Tool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502F4E-8DC6-5449-AA81-828525ABEEA1}"/>
              </a:ext>
            </a:extLst>
          </p:cNvPr>
          <p:cNvSpPr/>
          <p:nvPr/>
        </p:nvSpPr>
        <p:spPr>
          <a:xfrm>
            <a:off x="1830531" y="3115286"/>
            <a:ext cx="1336737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 Query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F9FC79-1EDB-FE4D-A1F7-660FCC816AD5}"/>
              </a:ext>
            </a:extLst>
          </p:cNvPr>
          <p:cNvSpPr/>
          <p:nvPr/>
        </p:nvSpPr>
        <p:spPr>
          <a:xfrm>
            <a:off x="5853541" y="3115286"/>
            <a:ext cx="1336737" cy="8866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86568B-D403-B340-95C4-D67B18DEF6EF}"/>
              </a:ext>
            </a:extLst>
          </p:cNvPr>
          <p:cNvSpPr/>
          <p:nvPr/>
        </p:nvSpPr>
        <p:spPr>
          <a:xfrm>
            <a:off x="7770553" y="1768744"/>
            <a:ext cx="1336737" cy="88669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Learned Parameters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814957-F072-B54B-876F-C4F1335EEFF2}"/>
              </a:ext>
            </a:extLst>
          </p:cNvPr>
          <p:cNvCxnSpPr/>
          <p:nvPr/>
        </p:nvCxnSpPr>
        <p:spPr>
          <a:xfrm>
            <a:off x="1371946" y="2212089"/>
            <a:ext cx="545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B02D7A-5AF8-B346-A94C-F1BA40CE7D4B}"/>
              </a:ext>
            </a:extLst>
          </p:cNvPr>
          <p:cNvCxnSpPr/>
          <p:nvPr/>
        </p:nvCxnSpPr>
        <p:spPr>
          <a:xfrm>
            <a:off x="3167268" y="2212089"/>
            <a:ext cx="545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927F80-CB6A-A74A-B395-D7959E12263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498900" y="2706624"/>
            <a:ext cx="0" cy="408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9D0EEB-55B3-0F45-85EB-D33ED532E0D1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6521910" y="2611222"/>
            <a:ext cx="2" cy="5248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78FA1C-DE6B-D740-95C9-60FCB3EF6417}"/>
              </a:ext>
            </a:extLst>
          </p:cNvPr>
          <p:cNvCxnSpPr/>
          <p:nvPr/>
        </p:nvCxnSpPr>
        <p:spPr>
          <a:xfrm>
            <a:off x="5335845" y="2212089"/>
            <a:ext cx="545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6C4936-34E0-7F4B-856A-D857E502B087}"/>
              </a:ext>
            </a:extLst>
          </p:cNvPr>
          <p:cNvCxnSpPr/>
          <p:nvPr/>
        </p:nvCxnSpPr>
        <p:spPr>
          <a:xfrm>
            <a:off x="7183582" y="2212089"/>
            <a:ext cx="545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B6EF2F-FC24-EE42-BF1C-BFE4D941E5BA}"/>
              </a:ext>
            </a:extLst>
          </p:cNvPr>
          <p:cNvSpPr txBox="1"/>
          <p:nvPr/>
        </p:nvSpPr>
        <p:spPr>
          <a:xfrm>
            <a:off x="79878" y="2900439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Relational 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22335E-3896-DE42-B791-90AAE9C133CD}"/>
              </a:ext>
            </a:extLst>
          </p:cNvPr>
          <p:cNvSpPr txBox="1"/>
          <p:nvPr/>
        </p:nvSpPr>
        <p:spPr>
          <a:xfrm>
            <a:off x="3643213" y="2733125"/>
            <a:ext cx="1811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Matrix</a:t>
            </a:r>
            <a:br>
              <a:rPr lang="en-US" dirty="0"/>
            </a:br>
            <a:r>
              <a:rPr lang="en-US" dirty="0"/>
              <a:t>=</a:t>
            </a:r>
            <a:br>
              <a:rPr lang="en-US" dirty="0"/>
            </a:br>
            <a:r>
              <a:rPr lang="en-US" dirty="0"/>
              <a:t>Tensor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F5DC3-E72C-504A-A763-0680E2751826}"/>
              </a:ext>
            </a:extLst>
          </p:cNvPr>
          <p:cNvSpPr/>
          <p:nvPr/>
        </p:nvSpPr>
        <p:spPr>
          <a:xfrm>
            <a:off x="120644" y="4260189"/>
            <a:ext cx="1551708" cy="9031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Relational Structure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D79690-DE73-D641-9359-6B4D60D1A398}"/>
              </a:ext>
            </a:extLst>
          </p:cNvPr>
          <p:cNvCxnSpPr/>
          <p:nvPr/>
        </p:nvCxnSpPr>
        <p:spPr>
          <a:xfrm>
            <a:off x="1731" y="4158953"/>
            <a:ext cx="1871638" cy="107267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AEE277-13A2-B149-8775-36D482E5E4EC}"/>
              </a:ext>
            </a:extLst>
          </p:cNvPr>
          <p:cNvCxnSpPr>
            <a:cxnSpLocks/>
          </p:cNvCxnSpPr>
          <p:nvPr/>
        </p:nvCxnSpPr>
        <p:spPr>
          <a:xfrm flipV="1">
            <a:off x="1731" y="4158953"/>
            <a:ext cx="1871638" cy="110717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96467EE-D43A-C341-89F4-C836CA0D6C6F}"/>
              </a:ext>
            </a:extLst>
          </p:cNvPr>
          <p:cNvSpPr/>
          <p:nvPr/>
        </p:nvSpPr>
        <p:spPr>
          <a:xfrm>
            <a:off x="3768436" y="4260189"/>
            <a:ext cx="1551708" cy="9031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Orders of Magnitude Larger</a:t>
            </a:r>
          </a:p>
        </p:txBody>
      </p:sp>
    </p:spTree>
    <p:extLst>
      <p:ext uri="{BB962C8B-B14F-4D97-AF65-F5344CB8AC3E}">
        <p14:creationId xmlns:p14="http://schemas.microsoft.com/office/powerpoint/2010/main" val="28356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3" grpId="0" animBg="1"/>
      <p:bldP spid="14" grpId="0" animBg="1"/>
      <p:bldP spid="15" grpId="0" animBg="1"/>
      <p:bldP spid="16" grpId="0" animBg="1"/>
      <p:bldP spid="6" grpId="0"/>
      <p:bldP spid="22" grpId="0"/>
      <p:bldP spid="12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6F692D-B4CA-024D-9E9C-424BD7EB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10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BD4978-EB9E-7647-A8CF-FA159F88A40E}"/>
              </a:ext>
            </a:extLst>
          </p:cNvPr>
          <p:cNvSpPr/>
          <p:nvPr/>
        </p:nvSpPr>
        <p:spPr>
          <a:xfrm>
            <a:off x="636104" y="1775791"/>
            <a:ext cx="7606748" cy="310100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6000" dirty="0"/>
              <a:t>Can we have a unified environment?</a:t>
            </a:r>
          </a:p>
        </p:txBody>
      </p:sp>
    </p:spTree>
    <p:extLst>
      <p:ext uri="{BB962C8B-B14F-4D97-AF65-F5344CB8AC3E}">
        <p14:creationId xmlns:p14="http://schemas.microsoft.com/office/powerpoint/2010/main" val="3074315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E0218-DA4F-5D24-DD95-D4FE47FB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E4EE2-0F38-0BA7-796E-92476649E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200" dirty="0"/>
              <a:t>In-DB ML as LA</a:t>
            </a:r>
          </a:p>
          <a:p>
            <a:pPr lvl="1"/>
            <a:r>
              <a:rPr lang="en-CH" sz="2800" dirty="0"/>
              <a:t>Morpheus</a:t>
            </a:r>
          </a:p>
          <a:p>
            <a:r>
              <a:rPr lang="en-CH" sz="3200" dirty="0"/>
              <a:t>In-DB ML as DB</a:t>
            </a:r>
          </a:p>
          <a:p>
            <a:pPr lvl="1"/>
            <a:r>
              <a:rPr lang="en-CH" sz="2800" dirty="0"/>
              <a:t>LMFAO</a:t>
            </a:r>
          </a:p>
          <a:p>
            <a:r>
              <a:rPr lang="en-CH" sz="3200" dirty="0"/>
              <a:t>In-DB ML as new language</a:t>
            </a:r>
          </a:p>
          <a:p>
            <a:pPr lvl="1"/>
            <a:r>
              <a:rPr lang="en-CH" sz="2800" dirty="0"/>
              <a:t>IFAQ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1DD04-71AA-1915-905D-671CC0A6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44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1A51-3724-4742-9442-18D5651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Similarity of Optimizations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9833B-AD8F-AE42-960D-8C1C1D0E2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12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10938C-FDD3-5443-B953-3A0A75758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7687" y="2479814"/>
            <a:ext cx="3759200" cy="304800"/>
          </a:xfrm>
          <a:ln>
            <a:solidFill>
              <a:schemeClr val="tx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EC8533-B7E3-814D-BC77-A02EDBD72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4722468"/>
            <a:ext cx="6083300" cy="2921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04AE11-D310-494F-9CC9-1EDE91191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937" y="2867854"/>
            <a:ext cx="3568700" cy="3302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49F261-20E3-C44B-A49C-B04ED7F56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5116859"/>
            <a:ext cx="5765800" cy="3302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23114ED0-C858-424B-BCDD-16E10BD26B74}"/>
              </a:ext>
            </a:extLst>
          </p:cNvPr>
          <p:cNvSpPr/>
          <p:nvPr/>
        </p:nvSpPr>
        <p:spPr>
          <a:xfrm>
            <a:off x="4300054" y="3382204"/>
            <a:ext cx="556591" cy="107287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461E27B-2E2A-8D44-9F38-4B2581F72876}"/>
              </a:ext>
            </a:extLst>
          </p:cNvPr>
          <p:cNvSpPr/>
          <p:nvPr/>
        </p:nvSpPr>
        <p:spPr>
          <a:xfrm>
            <a:off x="154984" y="6075336"/>
            <a:ext cx="4410668" cy="6354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dirty="0"/>
              <a:t>Pushing aggregates past joins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A61667D-56DB-2044-9A40-AAE84D02A561}"/>
              </a:ext>
            </a:extLst>
          </p:cNvPr>
          <p:cNvSpPr/>
          <p:nvPr/>
        </p:nvSpPr>
        <p:spPr>
          <a:xfrm>
            <a:off x="4856645" y="6075336"/>
            <a:ext cx="4145072" cy="63543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dirty="0"/>
              <a:t>Matrix chain ordering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7E65F-5BF5-1E6A-25A0-2B6E3D5B8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84" y="3255532"/>
            <a:ext cx="3237573" cy="13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5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953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5" descr="mars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444" t="-27732" r="-12665" b="-13717"/>
          <a:stretch/>
        </p:blipFill>
        <p:spPr>
          <a:xfrm>
            <a:off x="3884508" y="871679"/>
            <a:ext cx="4555016" cy="3928337"/>
          </a:xfrm>
          <a:prstGeom prst="rect">
            <a:avLst/>
          </a:prstGeom>
        </p:spPr>
      </p:pic>
      <p:pic>
        <p:nvPicPr>
          <p:cNvPr id="5" name="Picture 4" descr="earth (1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3809603" cy="2857202"/>
          </a:xfrm>
          <a:prstGeom prst="rect">
            <a:avLst/>
          </a:prstGeom>
        </p:spPr>
      </p:pic>
      <p:pic>
        <p:nvPicPr>
          <p:cNvPr id="9" name="Picture 8" descr="shaking-hand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40" y="2493394"/>
            <a:ext cx="1598447" cy="11988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5F25C-F1C8-FA46-BE74-4983E3479387}"/>
              </a:ext>
            </a:extLst>
          </p:cNvPr>
          <p:cNvSpPr txBox="1"/>
          <p:nvPr/>
        </p:nvSpPr>
        <p:spPr>
          <a:xfrm>
            <a:off x="972296" y="4845907"/>
            <a:ext cx="7199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 u="sng" dirty="0"/>
              <a:t>S</a:t>
            </a:r>
            <a:r>
              <a:rPr lang="en-CH" sz="3200" dirty="0"/>
              <a:t>emi-Ring </a:t>
            </a:r>
            <a:r>
              <a:rPr lang="en-CH" sz="3200" u="sng" dirty="0"/>
              <a:t>D</a:t>
            </a:r>
            <a:r>
              <a:rPr lang="en-CH" sz="3200" dirty="0"/>
              <a:t>ictionary </a:t>
            </a:r>
            <a:r>
              <a:rPr lang="en-CH" sz="3200" u="sng" dirty="0"/>
              <a:t>Q</a:t>
            </a:r>
            <a:r>
              <a:rPr lang="en-CH" sz="3200" dirty="0"/>
              <a:t>uery </a:t>
            </a:r>
            <a:r>
              <a:rPr lang="en-CH" sz="3200" u="sng" dirty="0"/>
              <a:t>L</a:t>
            </a:r>
            <a:r>
              <a:rPr lang="en-CH" sz="3200" dirty="0"/>
              <a:t>anguage</a:t>
            </a:r>
          </a:p>
        </p:txBody>
      </p:sp>
    </p:spTree>
    <p:extLst>
      <p:ext uri="{BB962C8B-B14F-4D97-AF65-F5344CB8AC3E}">
        <p14:creationId xmlns:p14="http://schemas.microsoft.com/office/powerpoint/2010/main" val="4011935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75F2-13CD-A141-A467-F56D6EA5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Semi-Ring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9DA07-3650-8240-9C10-ADFDD0D0F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&lt;R, 0, 1, +, ×&gt;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∀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i="1" dirty="0"/>
              <a:t>c </a:t>
            </a:r>
            <a:r>
              <a:rPr lang="en-US" dirty="0"/>
              <a:t>∈ </a:t>
            </a:r>
            <a:r>
              <a:rPr lang="en-US" i="1" dirty="0"/>
              <a:t>R </a:t>
            </a:r>
          </a:p>
          <a:p>
            <a:r>
              <a:rPr lang="en-US" i="1" dirty="0"/>
              <a:t>a</a:t>
            </a:r>
            <a:r>
              <a:rPr lang="en-US" dirty="0"/>
              <a:t>+0=</a:t>
            </a:r>
            <a:r>
              <a:rPr lang="en-US" i="1" dirty="0"/>
              <a:t>a </a:t>
            </a:r>
            <a:endParaRPr lang="en-US" dirty="0"/>
          </a:p>
          <a:p>
            <a:r>
              <a:rPr lang="en-US" i="1" dirty="0" err="1"/>
              <a:t>a</a:t>
            </a:r>
            <a:r>
              <a:rPr lang="en-US" dirty="0" err="1"/>
              <a:t>+</a:t>
            </a:r>
            <a:r>
              <a:rPr lang="en-US" i="1" dirty="0" err="1"/>
              <a:t>b</a:t>
            </a:r>
            <a:r>
              <a:rPr lang="en-US" dirty="0"/>
              <a:t>=</a:t>
            </a:r>
            <a:r>
              <a:rPr lang="en-US" i="1" dirty="0" err="1"/>
              <a:t>b</a:t>
            </a:r>
            <a:r>
              <a:rPr lang="en-US" dirty="0" err="1"/>
              <a:t>+</a:t>
            </a:r>
            <a:r>
              <a:rPr lang="en-US" i="1" dirty="0" err="1"/>
              <a:t>a</a:t>
            </a:r>
            <a:endParaRPr lang="en-US" i="1" dirty="0"/>
          </a:p>
          <a:p>
            <a:r>
              <a:rPr lang="en-US" dirty="0"/>
              <a:t>(</a:t>
            </a:r>
            <a:r>
              <a:rPr lang="en-US" i="1" dirty="0"/>
              <a:t>a </a:t>
            </a:r>
            <a:r>
              <a:rPr lang="en-US" dirty="0"/>
              <a:t>+ </a:t>
            </a:r>
            <a:r>
              <a:rPr lang="en-US" i="1" dirty="0"/>
              <a:t>b</a:t>
            </a:r>
            <a:r>
              <a:rPr lang="en-US" dirty="0"/>
              <a:t>) + </a:t>
            </a:r>
            <a:r>
              <a:rPr lang="en-US" i="1" dirty="0"/>
              <a:t>c </a:t>
            </a:r>
            <a:r>
              <a:rPr lang="en-US" dirty="0"/>
              <a:t>= </a:t>
            </a:r>
            <a:r>
              <a:rPr lang="en-US" i="1" dirty="0"/>
              <a:t>a </a:t>
            </a:r>
            <a:r>
              <a:rPr lang="en-US" dirty="0"/>
              <a:t>+ (</a:t>
            </a:r>
            <a:r>
              <a:rPr lang="en-US" i="1" dirty="0"/>
              <a:t>b </a:t>
            </a:r>
            <a:r>
              <a:rPr lang="en-US" dirty="0"/>
              <a:t>+ </a:t>
            </a:r>
            <a:r>
              <a:rPr lang="en-US" i="1" dirty="0"/>
              <a:t>c</a:t>
            </a:r>
            <a:r>
              <a:rPr lang="en-US" dirty="0"/>
              <a:t>) </a:t>
            </a:r>
          </a:p>
          <a:p>
            <a:r>
              <a:rPr lang="en-US" i="1" dirty="0"/>
              <a:t>a</a:t>
            </a:r>
            <a:r>
              <a:rPr lang="en-US" dirty="0"/>
              <a:t>×1=1×</a:t>
            </a:r>
            <a:r>
              <a:rPr lang="en-US" i="1" dirty="0"/>
              <a:t>a</a:t>
            </a:r>
            <a:r>
              <a:rPr lang="en-US" dirty="0"/>
              <a:t>=</a:t>
            </a:r>
            <a:r>
              <a:rPr lang="en-US" i="1" dirty="0"/>
              <a:t>a </a:t>
            </a:r>
          </a:p>
          <a:p>
            <a:r>
              <a:rPr lang="en-US" i="1" dirty="0"/>
              <a:t>a</a:t>
            </a:r>
            <a:r>
              <a:rPr lang="en-US" dirty="0"/>
              <a:t>×0=0×</a:t>
            </a:r>
            <a:r>
              <a:rPr lang="en-US" i="1" dirty="0"/>
              <a:t>a</a:t>
            </a:r>
            <a:r>
              <a:rPr lang="en-US" dirty="0"/>
              <a:t>=0</a:t>
            </a:r>
          </a:p>
          <a:p>
            <a:r>
              <a:rPr lang="en-US" dirty="0"/>
              <a:t>(</a:t>
            </a:r>
            <a:r>
              <a:rPr lang="en-US" i="1" dirty="0"/>
              <a:t>a </a:t>
            </a:r>
            <a:r>
              <a:rPr lang="en-US" dirty="0"/>
              <a:t>× </a:t>
            </a:r>
            <a:r>
              <a:rPr lang="en-US" i="1" dirty="0"/>
              <a:t>b</a:t>
            </a:r>
            <a:r>
              <a:rPr lang="en-US" dirty="0"/>
              <a:t>) × </a:t>
            </a:r>
            <a:r>
              <a:rPr lang="en-US" i="1" dirty="0"/>
              <a:t>c </a:t>
            </a:r>
            <a:r>
              <a:rPr lang="en-US" dirty="0"/>
              <a:t>= </a:t>
            </a:r>
            <a:r>
              <a:rPr lang="en-US" i="1" dirty="0"/>
              <a:t>a </a:t>
            </a:r>
            <a:r>
              <a:rPr lang="en-US" dirty="0"/>
              <a:t>× (</a:t>
            </a:r>
            <a:r>
              <a:rPr lang="en-US" i="1" dirty="0"/>
              <a:t>b </a:t>
            </a:r>
            <a:r>
              <a:rPr lang="en-US" dirty="0"/>
              <a:t>× </a:t>
            </a:r>
            <a:r>
              <a:rPr lang="en-US" i="1" dirty="0"/>
              <a:t>c</a:t>
            </a:r>
            <a:r>
              <a:rPr lang="en-US" dirty="0"/>
              <a:t>)</a:t>
            </a:r>
          </a:p>
          <a:p>
            <a:r>
              <a:rPr lang="en-US" i="1" dirty="0"/>
              <a:t>a </a:t>
            </a:r>
            <a:r>
              <a:rPr lang="en-US" dirty="0"/>
              <a:t>× (</a:t>
            </a:r>
            <a:r>
              <a:rPr lang="en-US" i="1" dirty="0"/>
              <a:t>b </a:t>
            </a:r>
            <a:r>
              <a:rPr lang="en-US" dirty="0"/>
              <a:t>+ </a:t>
            </a:r>
            <a:r>
              <a:rPr lang="en-US" i="1" dirty="0"/>
              <a:t>c</a:t>
            </a:r>
            <a:r>
              <a:rPr lang="en-US" dirty="0"/>
              <a:t>) = (</a:t>
            </a:r>
            <a:r>
              <a:rPr lang="en-US" i="1" dirty="0"/>
              <a:t>a </a:t>
            </a:r>
            <a:r>
              <a:rPr lang="en-US" dirty="0"/>
              <a:t>× </a:t>
            </a:r>
            <a:r>
              <a:rPr lang="en-US" i="1" dirty="0"/>
              <a:t>b</a:t>
            </a:r>
            <a:r>
              <a:rPr lang="en-US" dirty="0"/>
              <a:t>) + (</a:t>
            </a:r>
            <a:r>
              <a:rPr lang="en-US" i="1" dirty="0"/>
              <a:t>a </a:t>
            </a:r>
            <a:r>
              <a:rPr lang="en-US" dirty="0"/>
              <a:t>× </a:t>
            </a:r>
            <a:r>
              <a:rPr lang="en-US" i="1" dirty="0"/>
              <a:t>c</a:t>
            </a:r>
            <a:r>
              <a:rPr lang="en-US" dirty="0"/>
              <a:t>) </a:t>
            </a:r>
          </a:p>
          <a:p>
            <a:r>
              <a:rPr lang="en-US" dirty="0"/>
              <a:t>(</a:t>
            </a:r>
            <a:r>
              <a:rPr lang="en-US" i="1" dirty="0" err="1"/>
              <a:t>a</a:t>
            </a:r>
            <a:r>
              <a:rPr lang="en-US" dirty="0" err="1"/>
              <a:t>+</a:t>
            </a:r>
            <a:r>
              <a:rPr lang="en-US" i="1" dirty="0" err="1"/>
              <a:t>b</a:t>
            </a:r>
            <a:r>
              <a:rPr lang="en-US" dirty="0"/>
              <a:t>)×</a:t>
            </a:r>
            <a:r>
              <a:rPr lang="en-US" i="1" dirty="0"/>
              <a:t>c </a:t>
            </a:r>
            <a:r>
              <a:rPr lang="en-US" dirty="0"/>
              <a:t>=(</a:t>
            </a:r>
            <a:r>
              <a:rPr lang="en-US" i="1" dirty="0" err="1"/>
              <a:t>a</a:t>
            </a:r>
            <a:r>
              <a:rPr lang="en-US" dirty="0" err="1"/>
              <a:t>×</a:t>
            </a:r>
            <a:r>
              <a:rPr lang="en-US" i="1" dirty="0" err="1"/>
              <a:t>c</a:t>
            </a:r>
            <a:r>
              <a:rPr lang="en-US" dirty="0"/>
              <a:t>)+(</a:t>
            </a:r>
            <a:r>
              <a:rPr lang="en-US" i="1" dirty="0" err="1"/>
              <a:t>b</a:t>
            </a:r>
            <a:r>
              <a:rPr lang="en-US" dirty="0" err="1"/>
              <a:t>×</a:t>
            </a:r>
            <a:r>
              <a:rPr lang="en-US" i="1" dirty="0" err="1"/>
              <a:t>c</a:t>
            </a:r>
            <a:r>
              <a:rPr lang="en-US" dirty="0"/>
              <a:t>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E4663-7252-5947-AF7E-6A1D6334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50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E60A5-FAE8-AE46-9121-314AC6CB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Semi-Ring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22110-A16E-C84C-8FA5-3F1C3075F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Real and natural numbers</a:t>
            </a:r>
          </a:p>
          <a:p>
            <a:pPr lvl="1"/>
            <a:r>
              <a:rPr lang="en-US" i="1" dirty="0"/>
              <a:t>a </a:t>
            </a:r>
            <a:r>
              <a:rPr lang="en-US" dirty="0"/>
              <a:t>× (</a:t>
            </a:r>
            <a:r>
              <a:rPr lang="en-US" i="1" dirty="0"/>
              <a:t>b </a:t>
            </a:r>
            <a:r>
              <a:rPr lang="en-US" dirty="0"/>
              <a:t>+ </a:t>
            </a:r>
            <a:r>
              <a:rPr lang="en-US" i="1" dirty="0"/>
              <a:t>c</a:t>
            </a:r>
            <a:r>
              <a:rPr lang="en-US" dirty="0"/>
              <a:t>) = (</a:t>
            </a:r>
            <a:r>
              <a:rPr lang="en-US" i="1" dirty="0"/>
              <a:t>a </a:t>
            </a:r>
            <a:r>
              <a:rPr lang="en-US" dirty="0"/>
              <a:t>× </a:t>
            </a:r>
            <a:r>
              <a:rPr lang="en-US" i="1" dirty="0"/>
              <a:t>b</a:t>
            </a:r>
            <a:r>
              <a:rPr lang="en-US" dirty="0"/>
              <a:t>) + (</a:t>
            </a:r>
            <a:r>
              <a:rPr lang="en-US" i="1" dirty="0"/>
              <a:t>a </a:t>
            </a:r>
            <a:r>
              <a:rPr lang="en-US" dirty="0"/>
              <a:t>× </a:t>
            </a:r>
            <a:r>
              <a:rPr lang="en-US" i="1" dirty="0"/>
              <a:t>c</a:t>
            </a:r>
            <a:r>
              <a:rPr lang="en-US" dirty="0"/>
              <a:t>) </a:t>
            </a:r>
          </a:p>
          <a:p>
            <a:r>
              <a:rPr lang="en-CH" dirty="0"/>
              <a:t>Boolean</a:t>
            </a:r>
          </a:p>
          <a:p>
            <a:pPr lvl="1"/>
            <a:r>
              <a:rPr lang="en-CH" dirty="0"/>
              <a:t> </a:t>
            </a:r>
            <a:r>
              <a:rPr lang="en-US" i="1" dirty="0"/>
              <a:t>a </a:t>
            </a:r>
            <a:r>
              <a:rPr lang="en-US" dirty="0"/>
              <a:t>∧ (</a:t>
            </a:r>
            <a:r>
              <a:rPr lang="en-US" i="1" dirty="0"/>
              <a:t>b </a:t>
            </a:r>
            <a:r>
              <a:rPr lang="en-US" dirty="0"/>
              <a:t>∨ </a:t>
            </a:r>
            <a:r>
              <a:rPr lang="en-US" i="1" dirty="0"/>
              <a:t>c</a:t>
            </a:r>
            <a:r>
              <a:rPr lang="en-US" dirty="0"/>
              <a:t>) = (</a:t>
            </a:r>
            <a:r>
              <a:rPr lang="en-US" i="1" dirty="0"/>
              <a:t>a </a:t>
            </a:r>
            <a:r>
              <a:rPr lang="en-US" dirty="0"/>
              <a:t>∧ </a:t>
            </a:r>
            <a:r>
              <a:rPr lang="en-US" i="1" dirty="0"/>
              <a:t>b</a:t>
            </a:r>
            <a:r>
              <a:rPr lang="en-US" dirty="0"/>
              <a:t>) ∨ (</a:t>
            </a:r>
            <a:r>
              <a:rPr lang="en-US" i="1" dirty="0"/>
              <a:t>a </a:t>
            </a:r>
            <a:r>
              <a:rPr lang="en-US" dirty="0"/>
              <a:t>∧ </a:t>
            </a:r>
            <a:r>
              <a:rPr lang="en-US" i="1" dirty="0"/>
              <a:t>c</a:t>
            </a:r>
            <a:r>
              <a:rPr lang="en-US" dirty="0"/>
              <a:t>) </a:t>
            </a:r>
          </a:p>
          <a:p>
            <a:r>
              <a:rPr lang="en-US" dirty="0"/>
              <a:t>Tropical semi-ring</a:t>
            </a:r>
          </a:p>
          <a:p>
            <a:pPr lvl="1"/>
            <a:r>
              <a:rPr lang="en-US" dirty="0"/>
              <a:t>a + max(b, c) = max(a + b, a + c)</a:t>
            </a:r>
          </a:p>
          <a:p>
            <a:pPr lvl="1"/>
            <a:r>
              <a:rPr lang="en-US" dirty="0"/>
              <a:t>a + min(b, c) = min(a + b, a + c)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5FC7F-CE6A-134A-9F18-279ADB45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73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7DF4-593C-F948-9CB2-03A619E7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Semi-Ring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4BDA4-683E-5244-B316-55BEB121E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H" sz="2800" b="1" dirty="0"/>
              <a:t>One collection to rule them 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2CFDB-DA91-9543-B8E6-C18C51CE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D4EF51-F318-A64F-8E81-94C32392449D}"/>
              </a:ext>
            </a:extLst>
          </p:cNvPr>
          <p:cNvSpPr/>
          <p:nvPr/>
        </p:nvSpPr>
        <p:spPr>
          <a:xfrm>
            <a:off x="722243" y="2819400"/>
            <a:ext cx="7699513" cy="1007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Relation[T] = Dict[T, Bool] </a:t>
            </a:r>
            <a:r>
              <a:rPr lang="en-CH" sz="2400" i="1" dirty="0"/>
              <a:t>(no duplicates)</a:t>
            </a:r>
          </a:p>
          <a:p>
            <a:pPr algn="ctr"/>
            <a:r>
              <a:rPr lang="en-CH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Relation[T] = Dict[T, Int] </a:t>
            </a:r>
            <a:r>
              <a:rPr lang="en-CH" sz="2400" i="1" dirty="0"/>
              <a:t>(with duplicates)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9CE11C-A629-284F-8DEC-C46ACF5C794A}"/>
              </a:ext>
            </a:extLst>
          </p:cNvPr>
          <p:cNvSpPr/>
          <p:nvPr/>
        </p:nvSpPr>
        <p:spPr>
          <a:xfrm>
            <a:off x="722242" y="4648200"/>
            <a:ext cx="7699513" cy="10071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Vector[T] = Dict[Int, T] </a:t>
            </a:r>
          </a:p>
          <a:p>
            <a:pPr algn="ctr"/>
            <a:r>
              <a:rPr lang="en-CH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Matrix[T] = Dict[(Int, Int), T]</a:t>
            </a:r>
          </a:p>
        </p:txBody>
      </p:sp>
    </p:spTree>
    <p:extLst>
      <p:ext uri="{BB962C8B-B14F-4D97-AF65-F5344CB8AC3E}">
        <p14:creationId xmlns:p14="http://schemas.microsoft.com/office/powerpoint/2010/main" val="2275261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061D-718D-E148-AB46-AB05CAFF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Database Relations (Bag Semantics)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AFD54-37B0-4448-824C-114E0B595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Dictionaries of tuples to multiplicities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581B5-FA56-934F-B62E-53C948D67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Table&#10;&#10;Description automatically generated with low confidence">
            <a:extLst>
              <a:ext uri="{FF2B5EF4-FFF2-40B4-BE49-F238E27FC236}">
                <a16:creationId xmlns:a16="http://schemas.microsoft.com/office/drawing/2014/main" id="{8DC1602E-7741-D448-A70B-26EDCDF73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26" y="2491409"/>
            <a:ext cx="2508997" cy="3335130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531A5B9-8E8E-074B-9A86-A52DD86B7F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98"/>
          <a:stretch/>
        </p:blipFill>
        <p:spPr>
          <a:xfrm>
            <a:off x="4922940" y="3316636"/>
            <a:ext cx="3230460" cy="19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10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061D-718D-E148-AB46-AB05CAFF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Linear Algebra (Matrix)</a:t>
            </a:r>
            <a:endParaRPr lang="en-CH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AFD54-37B0-4448-824C-114E0B595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Dictionaries of indices to values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581B5-FA56-934F-B62E-53C948D67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F7AE9ED-59A1-8E45-99AA-506173308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2851150"/>
            <a:ext cx="3124199" cy="3047248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3EE5B65B-1FD1-BC45-A2D1-1FE304503B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44"/>
          <a:stretch/>
        </p:blipFill>
        <p:spPr>
          <a:xfrm>
            <a:off x="5029199" y="3429000"/>
            <a:ext cx="3657817" cy="22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72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ashboardChar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16" y="4053687"/>
            <a:ext cx="1835296" cy="1266260"/>
          </a:xfrm>
          <a:prstGeom prst="rect">
            <a:avLst/>
          </a:prstGeom>
        </p:spPr>
      </p:pic>
      <p:pic>
        <p:nvPicPr>
          <p:cNvPr id="13" name="Picture 12" descr="OLAP-Cub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711" y="2625138"/>
            <a:ext cx="1733101" cy="13143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4282" y="1456386"/>
            <a:ext cx="39005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tx2"/>
                </a:solidFill>
                <a:ea typeface="Arial Hebrew" charset="-79"/>
                <a:cs typeface="Arial Hebrew" charset="-79"/>
              </a:rPr>
              <a:t>DB Workloads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41813" y="1456386"/>
            <a:ext cx="4572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921F07"/>
                </a:solidFill>
                <a:ea typeface="Arial Hebrew" charset="-79"/>
                <a:cs typeface="Arial Hebrew" charset="-79"/>
              </a:rPr>
              <a:t>LA Workloads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114800" y="1866895"/>
            <a:ext cx="0" cy="4430095"/>
          </a:xfrm>
          <a:prstGeom prst="line">
            <a:avLst/>
          </a:prstGeom>
          <a:ln>
            <a:solidFill>
              <a:schemeClr val="accent1">
                <a:alpha val="17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machinelearning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276" y="2476495"/>
            <a:ext cx="2133600" cy="12001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53825" y="368435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ea typeface="Arial Hebrew" charset="-79"/>
                <a:cs typeface="Arial Hebrew" charset="-79"/>
              </a:rPr>
              <a:t>Machine Learning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20865" y="5542134"/>
            <a:ext cx="211573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a typeface="Arial Hebrew" charset="-79"/>
                <a:cs typeface="Arial Hebrew" charset="-79"/>
              </a:rPr>
              <a:t>Graph Processing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96276" y="5536163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ea typeface="Arial Hebrew" charset="-79"/>
                <a:cs typeface="Arial Hebrew" charset="-79"/>
              </a:rPr>
              <a:t>Scientific Computing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620" y="4276918"/>
            <a:ext cx="2045311" cy="11078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600" y="4161637"/>
            <a:ext cx="2375806" cy="141222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284141" y="4268767"/>
            <a:ext cx="823796" cy="43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Arial Hebrew" charset="-79"/>
              <a:cs typeface="Arial Hebrew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7755" y="5536163"/>
            <a:ext cx="2856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ea typeface="Arial Hebrew" charset="-79"/>
                <a:cs typeface="Arial Hebrew" charset="-79"/>
              </a:rPr>
              <a:t>Data Warehouses (OLAP)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/>
              <a:t>Data Science Workloads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3804" y="2598758"/>
            <a:ext cx="1756081" cy="96766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844231" y="3714533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ea typeface="Arial Hebrew" charset="-79"/>
                <a:cs typeface="Arial Hebrew" charset="-79"/>
              </a:rPr>
              <a:t>Computer Vision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87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BB95C-C818-A042-A69C-643ED8A61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SDQL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5A0FC-E3B4-B94B-99F5-199E16D43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80770E-22A0-644C-BC48-6BF760579BAA}"/>
              </a:ext>
            </a:extLst>
          </p:cNvPr>
          <p:cNvSpPr/>
          <p:nvPr/>
        </p:nvSpPr>
        <p:spPr>
          <a:xfrm>
            <a:off x="3161654" y="4370523"/>
            <a:ext cx="1549831" cy="294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C9BF9-05C0-F94C-A79B-423B581DF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86"/>
          <a:stretch/>
        </p:blipFill>
        <p:spPr>
          <a:xfrm>
            <a:off x="1454213" y="2123268"/>
            <a:ext cx="6235574" cy="369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30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84FC-6444-2D49-B32D-A688EECA2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SDQL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6F5D-83D0-CA42-86E4-6F04221B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AE2474-6D9A-CF44-BB54-4514C8BDBB73}"/>
              </a:ext>
            </a:extLst>
          </p:cNvPr>
          <p:cNvSpPr txBox="1"/>
          <p:nvPr/>
        </p:nvSpPr>
        <p:spPr>
          <a:xfrm>
            <a:off x="248582" y="2421967"/>
            <a:ext cx="3819836" cy="132343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H" sz="2000" b="1" dirty="0">
              <a:solidFill>
                <a:srgbClr val="0912A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2000" b="1" dirty="0">
                <a:solidFill>
                  <a:srgbClr val="0912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(&lt;key, val&gt; in R) </a:t>
            </a:r>
          </a:p>
          <a:p>
            <a:r>
              <a:rPr lang="fa-I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f(key, val)</a:t>
            </a:r>
          </a:p>
          <a:p>
            <a:endParaRPr lang="en-CH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964952-1B52-B54A-96AD-1907BBF3E790}"/>
              </a:ext>
            </a:extLst>
          </p:cNvPr>
          <p:cNvSpPr txBox="1"/>
          <p:nvPr/>
        </p:nvSpPr>
        <p:spPr>
          <a:xfrm>
            <a:off x="4341169" y="2421967"/>
            <a:ext cx="4647426" cy="13234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912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 = 0;</a:t>
            </a:r>
          </a:p>
          <a:p>
            <a:r>
              <a:rPr lang="en-US" sz="2000" b="1" dirty="0">
                <a:solidFill>
                  <a:srgbClr val="0912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(auto&amp;e : R) { </a:t>
            </a:r>
          </a:p>
          <a:p>
            <a:r>
              <a:rPr lang="fa-I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 += 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f(e.key, e.val)</a:t>
            </a:r>
          </a:p>
          <a:p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EB293-692E-F245-A179-0CC48C3DD0A3}"/>
              </a:ext>
            </a:extLst>
          </p:cNvPr>
          <p:cNvSpPr txBox="1"/>
          <p:nvPr/>
        </p:nvSpPr>
        <p:spPr>
          <a:xfrm>
            <a:off x="248582" y="4655161"/>
            <a:ext cx="3819836" cy="132343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H" sz="2000" b="1" dirty="0">
              <a:solidFill>
                <a:srgbClr val="0912A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2000" b="1" dirty="0">
                <a:solidFill>
                  <a:srgbClr val="0912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(&lt;key, val&gt; in R)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 g(key) -&gt; 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f(val) }</a:t>
            </a:r>
          </a:p>
          <a:p>
            <a:endParaRPr lang="en-CH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211BE-2A34-4641-9385-2E21FEAC3964}"/>
              </a:ext>
            </a:extLst>
          </p:cNvPr>
          <p:cNvSpPr txBox="1"/>
          <p:nvPr/>
        </p:nvSpPr>
        <p:spPr>
          <a:xfrm>
            <a:off x="4341169" y="4655160"/>
            <a:ext cx="4647426" cy="13234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912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000" b="1" dirty="0">
                <a:solidFill>
                  <a:srgbClr val="0912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&lt;K,V&gt;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 = </a:t>
            </a:r>
            <a:r>
              <a:rPr lang="en-US" sz="2000" b="1" dirty="0" err="1">
                <a:solidFill>
                  <a:srgbClr val="0912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000" b="1" dirty="0">
                <a:solidFill>
                  <a:srgbClr val="0912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&lt;K,V&gt;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0912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(auto&amp;e : R) { </a:t>
            </a:r>
          </a:p>
          <a:p>
            <a:r>
              <a:rPr lang="fa-I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res[g(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e.key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)] += 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f(e.val)</a:t>
            </a:r>
          </a:p>
          <a:p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2775DB-49EE-F147-AABB-E463C3DC8211}"/>
              </a:ext>
            </a:extLst>
          </p:cNvPr>
          <p:cNvSpPr txBox="1"/>
          <p:nvPr/>
        </p:nvSpPr>
        <p:spPr>
          <a:xfrm>
            <a:off x="1751978" y="20180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SDQL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90050-10FA-4544-BCEB-B442435830B3}"/>
              </a:ext>
            </a:extLst>
          </p:cNvPr>
          <p:cNvSpPr txBox="1"/>
          <p:nvPr/>
        </p:nvSpPr>
        <p:spPr>
          <a:xfrm>
            <a:off x="6258360" y="201804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448017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5FB5-9F64-5341-B0E8-8F20E38BC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Aggregations over Relations (Bag)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4A5EB-76DF-5447-BC94-E1C7679E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4EA89-F713-0546-8C0F-C9FC59CBA523}"/>
              </a:ext>
            </a:extLst>
          </p:cNvPr>
          <p:cNvSpPr txBox="1"/>
          <p:nvPr/>
        </p:nvSpPr>
        <p:spPr>
          <a:xfrm>
            <a:off x="1935858" y="1600813"/>
            <a:ext cx="4910319" cy="5232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H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SELECT COUNT(*) FROM 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8C7624-B644-3640-BC6C-82138961615D}"/>
              </a:ext>
            </a:extLst>
          </p:cNvPr>
          <p:cNvSpPr txBox="1"/>
          <p:nvPr/>
        </p:nvSpPr>
        <p:spPr>
          <a:xfrm>
            <a:off x="2452024" y="2531166"/>
            <a:ext cx="3877985" cy="4001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H" sz="2000" b="1" dirty="0">
                <a:solidFill>
                  <a:srgbClr val="0912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(&lt;key, val&gt; in R) val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130A9-0B66-BB49-9851-C0500018E512}"/>
              </a:ext>
            </a:extLst>
          </p:cNvPr>
          <p:cNvSpPr txBox="1"/>
          <p:nvPr/>
        </p:nvSpPr>
        <p:spPr>
          <a:xfrm>
            <a:off x="2150659" y="3465060"/>
            <a:ext cx="4480714" cy="5232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H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SELECT SUM(</a:t>
            </a:r>
            <a:r>
              <a:rPr lang="en-CH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CH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 FROM 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6B202E-3727-6347-B539-3F08F40A8B4D}"/>
              </a:ext>
            </a:extLst>
          </p:cNvPr>
          <p:cNvSpPr txBox="1"/>
          <p:nvPr/>
        </p:nvSpPr>
        <p:spPr>
          <a:xfrm>
            <a:off x="1836470" y="4333858"/>
            <a:ext cx="5109091" cy="4001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H" sz="2000" b="1" dirty="0">
                <a:solidFill>
                  <a:srgbClr val="0912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(&lt;key, val&gt; in R) key.</a:t>
            </a:r>
            <a:r>
              <a:rPr lang="en-CH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val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509D49-1ECF-5745-B870-59F29CB9DBEB}"/>
              </a:ext>
            </a:extLst>
          </p:cNvPr>
          <p:cNvSpPr txBox="1"/>
          <p:nvPr/>
        </p:nvSpPr>
        <p:spPr>
          <a:xfrm>
            <a:off x="647048" y="5206197"/>
            <a:ext cx="7487948" cy="5232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H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CH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CH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SUM(</a:t>
            </a:r>
            <a:r>
              <a:rPr lang="en-CH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CH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 FROM R GROUP BY </a:t>
            </a:r>
            <a:r>
              <a:rPr lang="en-CH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E2696A-A736-2E44-9D49-3E902B29087F}"/>
              </a:ext>
            </a:extLst>
          </p:cNvPr>
          <p:cNvSpPr txBox="1"/>
          <p:nvPr/>
        </p:nvSpPr>
        <p:spPr>
          <a:xfrm>
            <a:off x="836198" y="5924490"/>
            <a:ext cx="7109640" cy="4001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H" sz="2000" b="1" dirty="0">
                <a:solidFill>
                  <a:srgbClr val="0912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(&lt;key, val&gt; in R) { key.</a:t>
            </a:r>
            <a:r>
              <a:rPr lang="en-CH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 key.</a:t>
            </a:r>
            <a:r>
              <a:rPr lang="en-CH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val }</a:t>
            </a:r>
          </a:p>
        </p:txBody>
      </p:sp>
    </p:spTree>
    <p:extLst>
      <p:ext uri="{BB962C8B-B14F-4D97-AF65-F5344CB8AC3E}">
        <p14:creationId xmlns:p14="http://schemas.microsoft.com/office/powerpoint/2010/main" val="3472764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BB39-2A0B-F24F-BEC6-22831C6F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Relational Algebra to SDQL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00C1D88E-4FE7-6545-B32A-B6D4DEE9A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772" y="2138766"/>
            <a:ext cx="8204692" cy="28361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6418A-1396-CB4D-A516-92BEFB9E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B1AA42-C1D1-5647-8714-CFABEA10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" y="5127786"/>
            <a:ext cx="856869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02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5FB5-9F64-5341-B0E8-8F20E38BC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solidFill>
                  <a:srgbClr val="C00000"/>
                </a:solidFill>
              </a:rPr>
              <a:t>Vector Operations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4A5EB-76DF-5447-BC94-E1C7679E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4EA89-F713-0546-8C0F-C9FC59CBA523}"/>
              </a:ext>
            </a:extLst>
          </p:cNvPr>
          <p:cNvSpPr txBox="1"/>
          <p:nvPr/>
        </p:nvSpPr>
        <p:spPr>
          <a:xfrm>
            <a:off x="3546877" y="1600813"/>
            <a:ext cx="1688284" cy="52322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H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V1 + V2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8C7624-B644-3640-BC6C-82138961615D}"/>
              </a:ext>
            </a:extLst>
          </p:cNvPr>
          <p:cNvSpPr txBox="1"/>
          <p:nvPr/>
        </p:nvSpPr>
        <p:spPr>
          <a:xfrm>
            <a:off x="3760074" y="2531166"/>
            <a:ext cx="1261885" cy="4001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V1 + 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130A9-0B66-BB49-9851-C0500018E512}"/>
              </a:ext>
            </a:extLst>
          </p:cNvPr>
          <p:cNvSpPr txBox="1"/>
          <p:nvPr/>
        </p:nvSpPr>
        <p:spPr>
          <a:xfrm>
            <a:off x="3439476" y="3465060"/>
            <a:ext cx="1903085" cy="52322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H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V1 .* V2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6B202E-3727-6347-B539-3F08F40A8B4D}"/>
              </a:ext>
            </a:extLst>
          </p:cNvPr>
          <p:cNvSpPr txBox="1"/>
          <p:nvPr/>
        </p:nvSpPr>
        <p:spPr>
          <a:xfrm>
            <a:off x="759256" y="4333858"/>
            <a:ext cx="7263527" cy="4001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H" sz="2000" b="1" dirty="0">
                <a:solidFill>
                  <a:srgbClr val="0912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(&lt;key, val&gt; in V1) { key -&gt; val * V2(key)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509D49-1ECF-5745-B870-59F29CB9DBEB}"/>
              </a:ext>
            </a:extLst>
          </p:cNvPr>
          <p:cNvSpPr txBox="1"/>
          <p:nvPr/>
        </p:nvSpPr>
        <p:spPr>
          <a:xfrm>
            <a:off x="3546880" y="5206197"/>
            <a:ext cx="1688283" cy="52322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H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V1 . V2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E2696A-A736-2E44-9D49-3E902B29087F}"/>
              </a:ext>
            </a:extLst>
          </p:cNvPr>
          <p:cNvSpPr txBox="1"/>
          <p:nvPr/>
        </p:nvSpPr>
        <p:spPr>
          <a:xfrm>
            <a:off x="1605642" y="5924490"/>
            <a:ext cx="5570757" cy="4001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H" sz="2000" b="1" dirty="0">
                <a:solidFill>
                  <a:srgbClr val="0912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(&lt;key, val&gt; in V1) val * V2(key)</a:t>
            </a:r>
          </a:p>
        </p:txBody>
      </p:sp>
    </p:spTree>
    <p:extLst>
      <p:ext uri="{BB962C8B-B14F-4D97-AF65-F5344CB8AC3E}">
        <p14:creationId xmlns:p14="http://schemas.microsoft.com/office/powerpoint/2010/main" val="258969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0087F-E033-B245-9933-A4363634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solidFill>
                  <a:srgbClr val="C00000"/>
                </a:solidFill>
              </a:rPr>
              <a:t>Linear Algebra to SDQL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1CD1A556-6683-B04B-BFDE-03FE29E60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887" y="2048360"/>
            <a:ext cx="6895513" cy="15071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6235A-691E-1E4E-9F1D-271C86BE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976E57-54C4-FB47-B6DA-96FFEC2A0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92" y="3555463"/>
            <a:ext cx="6632199" cy="327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28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5FB5-9F64-5341-B0E8-8F20E38BC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Min/Max aggregations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4A5EB-76DF-5447-BC94-E1C7679E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130A9-0B66-BB49-9851-C0500018E512}"/>
              </a:ext>
            </a:extLst>
          </p:cNvPr>
          <p:cNvSpPr txBox="1"/>
          <p:nvPr/>
        </p:nvSpPr>
        <p:spPr>
          <a:xfrm>
            <a:off x="2331643" y="1941060"/>
            <a:ext cx="4480714" cy="5232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H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SELECT MIN(</a:t>
            </a:r>
            <a:r>
              <a:rPr lang="en-CH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CH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 FROM 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6B202E-3727-6347-B539-3F08F40A8B4D}"/>
              </a:ext>
            </a:extLst>
          </p:cNvPr>
          <p:cNvSpPr txBox="1"/>
          <p:nvPr/>
        </p:nvSpPr>
        <p:spPr>
          <a:xfrm>
            <a:off x="1094127" y="2809858"/>
            <a:ext cx="6955751" cy="4001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H" sz="2000" b="1" dirty="0">
                <a:solidFill>
                  <a:srgbClr val="0912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(&lt;key, val&gt; in R) promote[</a:t>
            </a:r>
            <a:r>
              <a:rPr lang="en-CH" sz="2000" b="1" dirty="0">
                <a:solidFill>
                  <a:srgbClr val="0912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min_sum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](key.</a:t>
            </a:r>
            <a:r>
              <a:rPr lang="en-CH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509D49-1ECF-5745-B870-59F29CB9DBEB}"/>
              </a:ext>
            </a:extLst>
          </p:cNvPr>
          <p:cNvSpPr txBox="1"/>
          <p:nvPr/>
        </p:nvSpPr>
        <p:spPr>
          <a:xfrm>
            <a:off x="828026" y="4495826"/>
            <a:ext cx="7487948" cy="5232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H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CH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CH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MAX(</a:t>
            </a:r>
            <a:r>
              <a:rPr lang="en-CH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CH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 FROM R GROUP BY </a:t>
            </a:r>
            <a:r>
              <a:rPr lang="en-CH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E2696A-A736-2E44-9D49-3E902B29087F}"/>
              </a:ext>
            </a:extLst>
          </p:cNvPr>
          <p:cNvSpPr txBox="1"/>
          <p:nvPr/>
        </p:nvSpPr>
        <p:spPr>
          <a:xfrm>
            <a:off x="93846" y="5214119"/>
            <a:ext cx="8956299" cy="4001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CH" sz="2000" b="1" dirty="0">
                <a:solidFill>
                  <a:srgbClr val="0912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(&lt;key, val&gt; in R) { key.</a:t>
            </a:r>
            <a:r>
              <a:rPr lang="en-CH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-&gt; promote[</a:t>
            </a:r>
            <a:r>
              <a:rPr lang="en-CH" sz="2000" b="1" dirty="0">
                <a:solidFill>
                  <a:srgbClr val="0912A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max_sum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](key.</a:t>
            </a:r>
            <a:r>
              <a:rPr lang="en-CH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</a:p>
        </p:txBody>
      </p:sp>
    </p:spTree>
    <p:extLst>
      <p:ext uri="{BB962C8B-B14F-4D97-AF65-F5344CB8AC3E}">
        <p14:creationId xmlns:p14="http://schemas.microsoft.com/office/powerpoint/2010/main" val="3168519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54AF-1323-2048-89A4-1D6184378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Semi-Ring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FF4EA-9D91-BA4E-BFA3-B2C1DFD1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5FBDC-F9E0-BB47-A5D1-B3953B38E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17087"/>
            <a:ext cx="8229600" cy="264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04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CAEED-3B3D-7D49-82A5-76A7CDC0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Loop Optimizations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6E01B-ECDA-4B41-A482-F58D99F3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B65523-59BC-B847-8F35-0A9FAE248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800" dirty="0"/>
              <a:t>Vertical Loop Fusion</a:t>
            </a:r>
          </a:p>
          <a:p>
            <a:r>
              <a:rPr lang="en-CH" sz="2800" dirty="0"/>
              <a:t>Horizontal Loop Fusion</a:t>
            </a:r>
          </a:p>
          <a:p>
            <a:r>
              <a:rPr lang="en-CH" sz="2800" dirty="0"/>
              <a:t>Loop-invariant code motion</a:t>
            </a:r>
          </a:p>
          <a:p>
            <a:r>
              <a:rPr lang="en-CH" sz="2800" dirty="0"/>
              <a:t>Loop factorization</a:t>
            </a:r>
          </a:p>
          <a:p>
            <a:r>
              <a:rPr lang="en-CH" sz="2800" dirty="0"/>
              <a:t>Loop memoization</a:t>
            </a:r>
          </a:p>
        </p:txBody>
      </p:sp>
    </p:spTree>
    <p:extLst>
      <p:ext uri="{BB962C8B-B14F-4D97-AF65-F5344CB8AC3E}">
        <p14:creationId xmlns:p14="http://schemas.microsoft.com/office/powerpoint/2010/main" val="643252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9E14F-FAE2-514A-B7D6-63D2F5AB0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Vertical Loop Fusion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6A7E6152-5FE8-4D48-95D5-5F7A7DE3F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182" y="3010752"/>
            <a:ext cx="8078618" cy="11165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93EC1-BAA3-D341-9CFD-0840250D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876682C-8369-B54B-8590-4D45483F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859" y="5251830"/>
            <a:ext cx="3634282" cy="1072770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171AA3F5-AEB8-5F4C-A618-D5B4ED7B5427}"/>
              </a:ext>
            </a:extLst>
          </p:cNvPr>
          <p:cNvSpPr/>
          <p:nvPr/>
        </p:nvSpPr>
        <p:spPr>
          <a:xfrm>
            <a:off x="3957851" y="4127309"/>
            <a:ext cx="491320" cy="11737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36CA1C-CE7C-E845-A946-88AF47D2C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37" y="1556984"/>
            <a:ext cx="7227867" cy="8599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2782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953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5" descr="mars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444" t="-27732" r="-12665" b="-13717"/>
          <a:stretch/>
        </p:blipFill>
        <p:spPr>
          <a:xfrm>
            <a:off x="3884508" y="871679"/>
            <a:ext cx="4555016" cy="3928337"/>
          </a:xfrm>
          <a:prstGeom prst="rect">
            <a:avLst/>
          </a:prstGeom>
        </p:spPr>
      </p:pic>
      <p:pic>
        <p:nvPicPr>
          <p:cNvPr id="5" name="Picture 4" descr="earth (1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3809603" cy="2857202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362953"/>
              </p:ext>
            </p:extLst>
          </p:nvPr>
        </p:nvGraphicFramePr>
        <p:xfrm>
          <a:off x="961794" y="4565137"/>
          <a:ext cx="7143380" cy="13817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571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DB Workloads</a:t>
                      </a:r>
                      <a:endParaRPr lang="en-US" sz="1800" dirty="0">
                        <a:solidFill>
                          <a:schemeClr val="tx2"/>
                        </a:solidFill>
                        <a:ea typeface="Arial Hebrew" charset="-79"/>
                        <a:cs typeface="Arial Hebrew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2"/>
                          </a:solidFill>
                        </a:rPr>
                        <a:t>LA Workloads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Relational Algebra</a:t>
                      </a:r>
                    </a:p>
                    <a:p>
                      <a:r>
                        <a:rPr lang="en-US" sz="1800" dirty="0"/>
                        <a:t>Nested Relational Algebra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Linear Algebra</a:t>
                      </a:r>
                    </a:p>
                    <a:p>
                      <a:r>
                        <a:rPr lang="en-US" sz="1800" dirty="0"/>
                        <a:t>Tensor Algebra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RDBMS, Pandas </a:t>
                      </a:r>
                      <a:r>
                        <a:rPr lang="en-US" sz="1800" dirty="0" err="1"/>
                        <a:t>DataFrame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TensorFlow, </a:t>
                      </a:r>
                      <a:r>
                        <a:rPr lang="en-US" sz="1800" dirty="0" err="1"/>
                        <a:t>PyTorch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scipy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7" descr="td-explosion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431" y="2222576"/>
            <a:ext cx="1784984" cy="17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13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90AB-13F3-B548-93B3-432957BB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Horizontal Loop Fusion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EF2D45-4F96-404D-A5F8-06C277C2D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390" y="1735585"/>
            <a:ext cx="6375220" cy="768349"/>
          </a:xfr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C5A5E-9D65-7B44-BCA1-1B9D421F3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0A21CAD7-64EB-034E-BDBF-54C980B27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376" y="3429000"/>
            <a:ext cx="4439338" cy="768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C47E03-CC77-8E4B-8814-F1FDB7282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530661"/>
            <a:ext cx="8421691" cy="582351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53B7D531-420E-3249-8C80-F56DE47AC97A}"/>
              </a:ext>
            </a:extLst>
          </p:cNvPr>
          <p:cNvSpPr/>
          <p:nvPr/>
        </p:nvSpPr>
        <p:spPr>
          <a:xfrm>
            <a:off x="3930555" y="4230806"/>
            <a:ext cx="491320" cy="11737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43653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EB842-2061-1D48-9472-605077A1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Loop Factorization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99DB2-5E91-B642-BC2D-4AD1304F7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Scalars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Dictionaries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7D74F-A26F-1745-AF44-56F893A36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3ACA9-6DF0-7B45-802A-4246B46EA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140857"/>
            <a:ext cx="7480300" cy="35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8162DB-9CDF-C54F-B653-9C634B5F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3266220"/>
            <a:ext cx="75057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E0BE8-0801-D24F-9B77-780DE5478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88820"/>
            <a:ext cx="9144000" cy="356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436542-678F-484C-9F3A-348041D31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" y="5565348"/>
            <a:ext cx="9144000" cy="349174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22296EB7-1A50-E744-9294-B4FBD0019046}"/>
              </a:ext>
            </a:extLst>
          </p:cNvPr>
          <p:cNvSpPr/>
          <p:nvPr/>
        </p:nvSpPr>
        <p:spPr>
          <a:xfrm>
            <a:off x="3957851" y="2529717"/>
            <a:ext cx="491320" cy="6849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2148597B-36E6-FE4D-8EC6-45E984647A68}"/>
              </a:ext>
            </a:extLst>
          </p:cNvPr>
          <p:cNvSpPr/>
          <p:nvPr/>
        </p:nvSpPr>
        <p:spPr>
          <a:xfrm>
            <a:off x="3957851" y="4778485"/>
            <a:ext cx="491320" cy="6849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52928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4040-5062-7B35-EE76-AC38709E1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Loop Memoization &amp; Hoisting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125BF4F-E443-05F4-FDEB-0CA39CD83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876" r="36450"/>
          <a:stretch/>
        </p:blipFill>
        <p:spPr>
          <a:xfrm>
            <a:off x="4703814" y="1378633"/>
            <a:ext cx="4058805" cy="2387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D0FC0-7604-F3AF-ADB6-DE8FA667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31</a:t>
            </a:fld>
            <a:endParaRPr lang="en-US"/>
          </a:p>
        </p:txBody>
      </p:sp>
      <p:pic>
        <p:nvPicPr>
          <p:cNvPr id="7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28934807-9BC9-AD86-6E58-812DEDD88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953"/>
          <a:stretch/>
        </p:blipFill>
        <p:spPr>
          <a:xfrm>
            <a:off x="-309966" y="1378633"/>
            <a:ext cx="4246614" cy="2387339"/>
          </a:xfrm>
          <a:prstGeom prst="rect">
            <a:avLst/>
          </a:prstGeom>
        </p:spPr>
      </p:pic>
      <p:pic>
        <p:nvPicPr>
          <p:cNvPr id="8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86763C74-1B1E-0607-9358-62AEACA50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53" r="3773"/>
          <a:stretch/>
        </p:blipFill>
        <p:spPr>
          <a:xfrm>
            <a:off x="4819977" y="4285697"/>
            <a:ext cx="4058803" cy="2387338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BEDC5DE0-DF32-52A0-5400-B33C08103496}"/>
              </a:ext>
            </a:extLst>
          </p:cNvPr>
          <p:cNvSpPr/>
          <p:nvPr/>
        </p:nvSpPr>
        <p:spPr>
          <a:xfrm>
            <a:off x="6487556" y="3765972"/>
            <a:ext cx="491320" cy="6849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8D68CEC1-D94D-373A-70BF-4C45C16534EF}"/>
              </a:ext>
            </a:extLst>
          </p:cNvPr>
          <p:cNvSpPr/>
          <p:nvPr/>
        </p:nvSpPr>
        <p:spPr>
          <a:xfrm rot="16200000">
            <a:off x="4115688" y="2229836"/>
            <a:ext cx="491320" cy="6849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10F507-E42D-89EA-2F56-7D6F01DDB154}"/>
              </a:ext>
            </a:extLst>
          </p:cNvPr>
          <p:cNvSpPr/>
          <p:nvPr/>
        </p:nvSpPr>
        <p:spPr>
          <a:xfrm>
            <a:off x="206070" y="4949279"/>
            <a:ext cx="4365930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dirty="0"/>
              <a:t>Nested Loop Join -&gt; Hash Join</a:t>
            </a:r>
          </a:p>
        </p:txBody>
      </p:sp>
    </p:spTree>
    <p:extLst>
      <p:ext uri="{BB962C8B-B14F-4D97-AF65-F5344CB8AC3E}">
        <p14:creationId xmlns:p14="http://schemas.microsoft.com/office/powerpoint/2010/main" val="325971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DD80-C28B-004C-8999-FAFAE0ACA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Uniform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34B39-3F2A-D341-AE21-3B363C420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Vertical Loop Fusion</a:t>
            </a:r>
          </a:p>
          <a:p>
            <a:endParaRPr lang="en-CH" dirty="0"/>
          </a:p>
          <a:p>
            <a:endParaRPr lang="en-CH" dirty="0"/>
          </a:p>
          <a:p>
            <a:pPr marL="0" indent="0">
              <a:buNone/>
            </a:pPr>
            <a:endParaRPr lang="en-CH" dirty="0"/>
          </a:p>
          <a:p>
            <a:r>
              <a:rPr lang="en-CH" dirty="0"/>
              <a:t>Horizontal Loop Fusion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Loop Factorization + Memoization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62F26-D023-B749-8782-8A7031B9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82C1F0-C86D-194D-A086-A42230BA1511}"/>
              </a:ext>
            </a:extLst>
          </p:cNvPr>
          <p:cNvSpPr/>
          <p:nvPr/>
        </p:nvSpPr>
        <p:spPr>
          <a:xfrm>
            <a:off x="1007165" y="2385391"/>
            <a:ext cx="3564835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Pipeline Query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AFE41-734A-5E47-817B-4AFF452AF92E}"/>
              </a:ext>
            </a:extLst>
          </p:cNvPr>
          <p:cNvSpPr/>
          <p:nvPr/>
        </p:nvSpPr>
        <p:spPr>
          <a:xfrm>
            <a:off x="4913243" y="2385391"/>
            <a:ext cx="3564835" cy="5300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Deforestation, Pull/Push Arrays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BB2729-7912-984D-924A-FDAFC6BAD8FA}"/>
              </a:ext>
            </a:extLst>
          </p:cNvPr>
          <p:cNvSpPr/>
          <p:nvPr/>
        </p:nvSpPr>
        <p:spPr>
          <a:xfrm>
            <a:off x="1007164" y="4084986"/>
            <a:ext cx="3564835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Multi-aggregate Operator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82E47-3EE2-7449-BD10-253D12549F83}"/>
              </a:ext>
            </a:extLst>
          </p:cNvPr>
          <p:cNvSpPr/>
          <p:nvPr/>
        </p:nvSpPr>
        <p:spPr>
          <a:xfrm>
            <a:off x="4913242" y="4084986"/>
            <a:ext cx="3564835" cy="5300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Horizontal Fusion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81DFBE-5866-8B4C-BB29-5E22BAA43FB7}"/>
              </a:ext>
            </a:extLst>
          </p:cNvPr>
          <p:cNvSpPr/>
          <p:nvPr/>
        </p:nvSpPr>
        <p:spPr>
          <a:xfrm>
            <a:off x="1033668" y="5784581"/>
            <a:ext cx="3564835" cy="530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Hash Join, Group Join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BB7E8D-62F1-6941-BEAD-21AF33D9E19D}"/>
              </a:ext>
            </a:extLst>
          </p:cNvPr>
          <p:cNvSpPr/>
          <p:nvPr/>
        </p:nvSpPr>
        <p:spPr>
          <a:xfrm>
            <a:off x="4913242" y="5784581"/>
            <a:ext cx="3564835" cy="5300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Matrix chain ordering</a:t>
            </a:r>
          </a:p>
        </p:txBody>
      </p:sp>
    </p:spTree>
    <p:extLst>
      <p:ext uri="{BB962C8B-B14F-4D97-AF65-F5344CB8AC3E}">
        <p14:creationId xmlns:p14="http://schemas.microsoft.com/office/powerpoint/2010/main" val="1584096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4B217-4A00-EA41-AD38-EE188497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Layouts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52E88-0EE6-1F44-8A54-BCEC1644B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B25C48-DA7F-D34B-A8C5-A9FC4B301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942522" cy="171284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CH" dirty="0"/>
              <a:t>Relations</a:t>
            </a:r>
          </a:p>
          <a:p>
            <a:pPr lvl="1"/>
            <a:r>
              <a:rPr lang="en-CH" dirty="0"/>
              <a:t>Row/Columnar layout</a:t>
            </a:r>
          </a:p>
          <a:p>
            <a:pPr lvl="1"/>
            <a:r>
              <a:rPr lang="en-CH" dirty="0"/>
              <a:t>Standard Dictionary</a:t>
            </a:r>
          </a:p>
          <a:p>
            <a:pPr lvl="1"/>
            <a:r>
              <a:rPr lang="en-CH" dirty="0"/>
              <a:t>Factorized (by Tries)</a:t>
            </a:r>
          </a:p>
        </p:txBody>
      </p:sp>
      <p:pic>
        <p:nvPicPr>
          <p:cNvPr id="7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1E979A20-AFD1-F84C-B1F7-CF1BAB123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7183"/>
            <a:ext cx="9114178" cy="1446695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5146DE1-0609-3A49-AAC7-9553DA5AB3E5}"/>
              </a:ext>
            </a:extLst>
          </p:cNvPr>
          <p:cNvSpPr txBox="1">
            <a:spLocks/>
          </p:cNvSpPr>
          <p:nvPr/>
        </p:nvSpPr>
        <p:spPr>
          <a:xfrm>
            <a:off x="4744278" y="1600200"/>
            <a:ext cx="3942522" cy="1712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dirty="0"/>
              <a:t>Matrices</a:t>
            </a:r>
          </a:p>
          <a:p>
            <a:pPr lvl="1"/>
            <a:r>
              <a:rPr lang="en-CH" dirty="0"/>
              <a:t>Dense (Row/Column Major)</a:t>
            </a:r>
          </a:p>
          <a:p>
            <a:pPr lvl="1"/>
            <a:r>
              <a:rPr lang="en-CH" dirty="0"/>
              <a:t>COO</a:t>
            </a:r>
          </a:p>
          <a:p>
            <a:pPr lvl="1"/>
            <a:r>
              <a:rPr lang="en-CH" dirty="0"/>
              <a:t>Compressed (by Tries)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29253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28C02-7EA0-5B4E-B1EC-1710BFF3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Sparse Tensors</a:t>
            </a:r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B047CACD-B4A0-344B-AEA5-14771956A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28"/>
          <a:stretch/>
        </p:blipFill>
        <p:spPr>
          <a:xfrm>
            <a:off x="567017" y="2490745"/>
            <a:ext cx="8229600" cy="301115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8CE39-24A4-3443-A564-A000FBDC4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4C6D777-BD6A-D44A-9ABD-AC5961FC9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619035"/>
            <a:ext cx="4800600" cy="698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AE1ECE-19DE-574F-B251-D305984CB5DB}"/>
              </a:ext>
            </a:extLst>
          </p:cNvPr>
          <p:cNvSpPr txBox="1"/>
          <p:nvPr/>
        </p:nvSpPr>
        <p:spPr>
          <a:xfrm>
            <a:off x="945397" y="5997844"/>
            <a:ext cx="7484549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H" sz="2400" dirty="0"/>
              <a:t>Can be subsumed by SDQL using nested dictionaries</a:t>
            </a:r>
          </a:p>
        </p:txBody>
      </p:sp>
    </p:spTree>
    <p:extLst>
      <p:ext uri="{BB962C8B-B14F-4D97-AF65-F5344CB8AC3E}">
        <p14:creationId xmlns:p14="http://schemas.microsoft.com/office/powerpoint/2010/main" val="2260404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7DF4-593C-F948-9CB2-03A619E7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Semi-Ring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4BDA4-683E-5244-B316-55BEB121E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CH" sz="2800" b="1" dirty="0"/>
              <a:t>One collection to rule them all</a:t>
            </a:r>
          </a:p>
          <a:p>
            <a:r>
              <a:rPr lang="en-CH" dirty="0"/>
              <a:t>Relation[T]</a:t>
            </a:r>
          </a:p>
          <a:p>
            <a:pPr lvl="1"/>
            <a:r>
              <a:rPr lang="en-CH" b="1" dirty="0">
                <a:latin typeface="Courier New" panose="02070309020205020404" pitchFamily="49" charset="0"/>
                <a:cs typeface="Courier New" panose="02070309020205020404" pitchFamily="49" charset="0"/>
              </a:rPr>
              <a:t>Bag{T} 			= </a:t>
            </a:r>
            <a:r>
              <a:rPr lang="en-CH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CH" b="1" dirty="0">
                <a:latin typeface="Courier New" panose="02070309020205020404" pitchFamily="49" charset="0"/>
                <a:cs typeface="Courier New" panose="02070309020205020404" pitchFamily="49" charset="0"/>
              </a:rPr>
              <a:t>{T, Int}</a:t>
            </a:r>
          </a:p>
          <a:p>
            <a:pPr lvl="1"/>
            <a:r>
              <a:rPr lang="en-CH" b="1" dirty="0">
                <a:latin typeface="Courier New" panose="02070309020205020404" pitchFamily="49" charset="0"/>
                <a:cs typeface="Courier New" panose="02070309020205020404" pitchFamily="49" charset="0"/>
              </a:rPr>
              <a:t>Set{T} 			= </a:t>
            </a:r>
            <a:r>
              <a:rPr lang="en-CH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CH" b="1" dirty="0">
                <a:latin typeface="Courier New" panose="02070309020205020404" pitchFamily="49" charset="0"/>
                <a:cs typeface="Courier New" panose="02070309020205020404" pitchFamily="49" charset="0"/>
              </a:rPr>
              <a:t>{T, Bool}</a:t>
            </a:r>
          </a:p>
          <a:p>
            <a:r>
              <a:rPr lang="en-CH" dirty="0"/>
              <a:t>Nested Relations</a:t>
            </a:r>
          </a:p>
          <a:p>
            <a:pPr lvl="1"/>
            <a:r>
              <a:rPr lang="en-CH" b="1" dirty="0">
                <a:latin typeface="Courier New" panose="02070309020205020404" pitchFamily="49" charset="0"/>
                <a:cs typeface="Courier New" panose="02070309020205020404" pitchFamily="49" charset="0"/>
              </a:rPr>
              <a:t>Bag{Bag{T}} 		= </a:t>
            </a:r>
            <a:r>
              <a:rPr lang="en-CH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CH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CH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CH" b="1" dirty="0">
                <a:latin typeface="Courier New" panose="02070309020205020404" pitchFamily="49" charset="0"/>
                <a:cs typeface="Courier New" panose="02070309020205020404" pitchFamily="49" charset="0"/>
              </a:rPr>
              <a:t>{T, Int}, Int}</a:t>
            </a:r>
          </a:p>
          <a:p>
            <a:pPr lvl="1"/>
            <a:r>
              <a:rPr lang="en-CH" b="1" dirty="0">
                <a:latin typeface="Courier New" panose="02070309020205020404" pitchFamily="49" charset="0"/>
                <a:cs typeface="Courier New" panose="02070309020205020404" pitchFamily="49" charset="0"/>
              </a:rPr>
              <a:t>Set{Set{T}} 		= </a:t>
            </a:r>
            <a:r>
              <a:rPr lang="en-CH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CH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CH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CH" b="1" dirty="0">
                <a:latin typeface="Courier New" panose="02070309020205020404" pitchFamily="49" charset="0"/>
                <a:cs typeface="Courier New" panose="02070309020205020404" pitchFamily="49" charset="0"/>
              </a:rPr>
              <a:t>{T, Bool}, Bool}</a:t>
            </a:r>
          </a:p>
          <a:p>
            <a:r>
              <a:rPr lang="en-CH" dirty="0"/>
              <a:t>Tensors</a:t>
            </a:r>
          </a:p>
          <a:p>
            <a:pPr lvl="1"/>
            <a:r>
              <a:rPr lang="en-CH" b="1" dirty="0">
                <a:latin typeface="Courier New" panose="02070309020205020404" pitchFamily="49" charset="0"/>
                <a:cs typeface="Courier New" panose="02070309020205020404" pitchFamily="49" charset="0"/>
              </a:rPr>
              <a:t>SparseVector{T} 	= </a:t>
            </a:r>
            <a:r>
              <a:rPr lang="en-CH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CH" b="1" dirty="0">
                <a:latin typeface="Courier New" panose="02070309020205020404" pitchFamily="49" charset="0"/>
                <a:cs typeface="Courier New" panose="02070309020205020404" pitchFamily="49" charset="0"/>
              </a:rPr>
              <a:t>{Int, T}</a:t>
            </a:r>
          </a:p>
          <a:p>
            <a:pPr lvl="1"/>
            <a:r>
              <a:rPr lang="en-CH" b="1" dirty="0">
                <a:latin typeface="Courier New" panose="02070309020205020404" pitchFamily="49" charset="0"/>
                <a:cs typeface="Courier New" panose="02070309020205020404" pitchFamily="49" charset="0"/>
              </a:rPr>
              <a:t>SparseMatrixCOO{T} 	= </a:t>
            </a:r>
            <a:r>
              <a:rPr lang="en-CH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CH" b="1" dirty="0">
                <a:latin typeface="Courier New" panose="02070309020205020404" pitchFamily="49" charset="0"/>
                <a:cs typeface="Courier New" panose="02070309020205020404" pitchFamily="49" charset="0"/>
              </a:rPr>
              <a:t>{(Int, Int), T}</a:t>
            </a:r>
          </a:p>
          <a:p>
            <a:pPr lvl="1"/>
            <a:r>
              <a:rPr lang="en-CH" b="1" dirty="0">
                <a:latin typeface="Courier New" panose="02070309020205020404" pitchFamily="49" charset="0"/>
                <a:cs typeface="Courier New" panose="02070309020205020404" pitchFamily="49" charset="0"/>
              </a:rPr>
              <a:t>SparseMatrixTrie{T} 	= </a:t>
            </a:r>
            <a:r>
              <a:rPr lang="en-CH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CH" b="1" dirty="0">
                <a:latin typeface="Courier New" panose="02070309020205020404" pitchFamily="49" charset="0"/>
                <a:cs typeface="Courier New" panose="02070309020205020404" pitchFamily="49" charset="0"/>
              </a:rPr>
              <a:t>{Int, </a:t>
            </a:r>
            <a:r>
              <a:rPr lang="en-CH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CH" b="1" dirty="0">
                <a:latin typeface="Courier New" panose="02070309020205020404" pitchFamily="49" charset="0"/>
                <a:cs typeface="Courier New" panose="02070309020205020404" pitchFamily="49" charset="0"/>
              </a:rPr>
              <a:t>{Int, T}}</a:t>
            </a:r>
          </a:p>
          <a:p>
            <a:pPr lvl="1"/>
            <a:r>
              <a:rPr lang="en-CH" b="1" dirty="0">
                <a:latin typeface="Courier New" panose="02070309020205020404" pitchFamily="49" charset="0"/>
                <a:cs typeface="Courier New" panose="02070309020205020404" pitchFamily="49" charset="0"/>
              </a:rPr>
              <a:t>DenseVector{T} 	= </a:t>
            </a:r>
            <a:r>
              <a:rPr lang="en-CH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CH" b="1" dirty="0">
                <a:latin typeface="Courier New" panose="02070309020205020404" pitchFamily="49" charset="0"/>
                <a:cs typeface="Courier New" panose="02070309020205020404" pitchFamily="49" charset="0"/>
              </a:rPr>
              <a:t>{DInt, T}</a:t>
            </a:r>
          </a:p>
          <a:p>
            <a:pPr lvl="1"/>
            <a:r>
              <a:rPr lang="en-CH" b="1" dirty="0">
                <a:latin typeface="Courier New" panose="02070309020205020404" pitchFamily="49" charset="0"/>
                <a:cs typeface="Courier New" panose="02070309020205020404" pitchFamily="49" charset="0"/>
              </a:rPr>
              <a:t>DenseMatrix{T} 	= </a:t>
            </a:r>
            <a:r>
              <a:rPr lang="en-CH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CH" b="1" dirty="0">
                <a:latin typeface="Courier New" panose="02070309020205020404" pitchFamily="49" charset="0"/>
                <a:cs typeface="Courier New" panose="02070309020205020404" pitchFamily="49" charset="0"/>
              </a:rPr>
              <a:t>{DInt, </a:t>
            </a:r>
            <a:r>
              <a:rPr lang="en-CH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CH" b="1" dirty="0">
                <a:latin typeface="Courier New" panose="02070309020205020404" pitchFamily="49" charset="0"/>
                <a:cs typeface="Courier New" panose="02070309020205020404" pitchFamily="49" charset="0"/>
              </a:rPr>
              <a:t>{DInt, T}}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2CFDB-DA91-9543-B8E6-C18C51CE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85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F3ED-F7F5-0F41-95D9-2C6BFB4E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Compilation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1321C-0B92-2140-9A6E-CD5D9AD03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36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B71A37-395F-3541-B13E-4902E5A734A0}"/>
              </a:ext>
            </a:extLst>
          </p:cNvPr>
          <p:cNvSpPr/>
          <p:nvPr/>
        </p:nvSpPr>
        <p:spPr>
          <a:xfrm>
            <a:off x="2371241" y="1659612"/>
            <a:ext cx="1828800" cy="1007389"/>
          </a:xfrm>
          <a:prstGeom prst="roundRect">
            <a:avLst/>
          </a:prstGeom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dirty="0"/>
              <a:t>SQL/</a:t>
            </a:r>
            <a:br>
              <a:rPr lang="en-CH" dirty="0"/>
            </a:br>
            <a:r>
              <a:rPr lang="en-CH" dirty="0"/>
              <a:t>Pandas DataFrame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552400D-3FC5-804F-8FCE-B976B7D0C4F4}"/>
              </a:ext>
            </a:extLst>
          </p:cNvPr>
          <p:cNvSpPr/>
          <p:nvPr/>
        </p:nvSpPr>
        <p:spPr>
          <a:xfrm>
            <a:off x="5176434" y="1659612"/>
            <a:ext cx="1828800" cy="1007389"/>
          </a:xfrm>
          <a:prstGeom prst="roundRect">
            <a:avLst/>
          </a:prstGeom>
          <a:ln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CH" dirty="0"/>
              <a:t>cipy/numpy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25AC43-D9F1-FC47-8ED9-F1D775447B3F}"/>
              </a:ext>
            </a:extLst>
          </p:cNvPr>
          <p:cNvSpPr/>
          <p:nvPr/>
        </p:nvSpPr>
        <p:spPr>
          <a:xfrm>
            <a:off x="2371240" y="3183611"/>
            <a:ext cx="4633993" cy="100738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SDQL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67C5E15-6E31-2541-BE15-1E108A3274F5}"/>
              </a:ext>
            </a:extLst>
          </p:cNvPr>
          <p:cNvSpPr/>
          <p:nvPr/>
        </p:nvSpPr>
        <p:spPr>
          <a:xfrm>
            <a:off x="2371240" y="4694693"/>
            <a:ext cx="4633993" cy="100738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C++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23B0C1-68EA-CB43-8977-EE0D8661FC86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3285641" y="2667001"/>
            <a:ext cx="1402596" cy="51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C173A2-BEDE-B44D-A5CA-44FD7ADC2FD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688237" y="2667001"/>
            <a:ext cx="1402597" cy="51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B91624-1C7D-C143-A01B-5143723232E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688237" y="4191000"/>
            <a:ext cx="0" cy="50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803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0E164-3475-AB42-835D-4D7FEE57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DB Experiments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79A14596-49B7-C146-B02A-E17ED062F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99" y="3511984"/>
            <a:ext cx="7004002" cy="32244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3260F-5DCD-0347-ABEF-50DC7201C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1638C4-A188-DC45-9F3B-C3CF56E85044}"/>
              </a:ext>
            </a:extLst>
          </p:cNvPr>
          <p:cNvSpPr txBox="1"/>
          <p:nvPr/>
        </p:nvSpPr>
        <p:spPr>
          <a:xfrm>
            <a:off x="688102" y="1633779"/>
            <a:ext cx="69318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400" dirty="0"/>
              <a:t>Typer: Open-source version of HyPer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H" sz="2400" dirty="0"/>
              <a:t>query compilation-based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400" dirty="0"/>
              <a:t>Tectorwise: Open-source version of Vectorwise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H" sz="2400" dirty="0"/>
              <a:t>vectorization-based</a:t>
            </a:r>
          </a:p>
        </p:txBody>
      </p:sp>
    </p:spTree>
    <p:extLst>
      <p:ext uri="{BB962C8B-B14F-4D97-AF65-F5344CB8AC3E}">
        <p14:creationId xmlns:p14="http://schemas.microsoft.com/office/powerpoint/2010/main" val="279716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ADD65-C7AB-C94B-8684-70FE6380C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FE2AE-9C0C-E44A-99ED-75F4AEFE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38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3D6790D-9296-C04B-B1E0-A7122F989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2627824"/>
            <a:ext cx="7442200" cy="34798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2C36C5-D213-D94E-9FE8-AC24EA98C5BC}"/>
              </a:ext>
            </a:extLst>
          </p:cNvPr>
          <p:cNvSpPr txBox="1"/>
          <p:nvPr/>
        </p:nvSpPr>
        <p:spPr>
          <a:xfrm>
            <a:off x="688102" y="1633779"/>
            <a:ext cx="1540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SciPy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NumPy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2999007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9D4B-ECEB-964B-84D1-B4EA0720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spcBef>
                <a:spcPct val="0"/>
              </a:spcBef>
              <a:buNone/>
            </a:pPr>
            <a:r>
              <a:rPr lang="en-US" dirty="0"/>
              <a:t>End-to-End Data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405C5-BF81-0949-923E-109F59DD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3</a:t>
            </a:fld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2EDE453A-625A-8647-BD76-A05182319A11}"/>
              </a:ext>
            </a:extLst>
          </p:cNvPr>
          <p:cNvSpPr/>
          <p:nvPr/>
        </p:nvSpPr>
        <p:spPr>
          <a:xfrm>
            <a:off x="2022190" y="3280546"/>
            <a:ext cx="859440" cy="99060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753116A-651D-A844-B033-6A1276EA2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66665"/>
              </p:ext>
            </p:extLst>
          </p:nvPr>
        </p:nvGraphicFramePr>
        <p:xfrm>
          <a:off x="0" y="3260942"/>
          <a:ext cx="833120" cy="58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707864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0315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07277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7731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134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778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330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87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027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C90C305-E6C1-7847-9B4D-25C773090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55018"/>
              </p:ext>
            </p:extLst>
          </p:nvPr>
        </p:nvGraphicFramePr>
        <p:xfrm>
          <a:off x="150552" y="3443314"/>
          <a:ext cx="833120" cy="58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707864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0315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07277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7731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134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778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330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87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027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DB47690-CF46-124B-8B80-4FC851635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270079"/>
              </p:ext>
            </p:extLst>
          </p:nvPr>
        </p:nvGraphicFramePr>
        <p:xfrm>
          <a:off x="318654" y="3632636"/>
          <a:ext cx="833120" cy="58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707864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0315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07277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7731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134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778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330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87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027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FE648AA-DD27-3340-BF3D-5250CE2FE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242864"/>
              </p:ext>
            </p:extLst>
          </p:nvPr>
        </p:nvGraphicFramePr>
        <p:xfrm>
          <a:off x="491836" y="3845142"/>
          <a:ext cx="833120" cy="58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707864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0315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07277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7731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134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778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330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87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027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82EF138-FC66-524D-9AA1-B6D5D7155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595223"/>
              </p:ext>
            </p:extLst>
          </p:nvPr>
        </p:nvGraphicFramePr>
        <p:xfrm>
          <a:off x="3768320" y="3308486"/>
          <a:ext cx="1457960" cy="934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707864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0315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07277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77314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69251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558609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30000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134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778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330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87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34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807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165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0277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BA87B6-C23B-1F4C-901E-C406772202CB}"/>
              </a:ext>
            </a:extLst>
          </p:cNvPr>
          <p:cNvSpPr/>
          <p:nvPr/>
        </p:nvSpPr>
        <p:spPr>
          <a:xfrm>
            <a:off x="5879176" y="3401457"/>
            <a:ext cx="1191491" cy="7735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Tool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502F4E-8DC6-5449-AA81-828525ABEEA1}"/>
              </a:ext>
            </a:extLst>
          </p:cNvPr>
          <p:cNvSpPr/>
          <p:nvPr/>
        </p:nvSpPr>
        <p:spPr>
          <a:xfrm>
            <a:off x="1783541" y="4679043"/>
            <a:ext cx="1336737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 Query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F9FC79-1EDB-FE4D-A1F7-660FCC816AD5}"/>
              </a:ext>
            </a:extLst>
          </p:cNvPr>
          <p:cNvSpPr/>
          <p:nvPr/>
        </p:nvSpPr>
        <p:spPr>
          <a:xfrm>
            <a:off x="5806551" y="4679043"/>
            <a:ext cx="1336737" cy="8866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86568B-D403-B340-95C4-D67B18DEF6EF}"/>
              </a:ext>
            </a:extLst>
          </p:cNvPr>
          <p:cNvSpPr/>
          <p:nvPr/>
        </p:nvSpPr>
        <p:spPr>
          <a:xfrm>
            <a:off x="7723563" y="3332501"/>
            <a:ext cx="1336737" cy="88669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Learned Parameters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814957-F072-B54B-876F-C4F1335EEFF2}"/>
              </a:ext>
            </a:extLst>
          </p:cNvPr>
          <p:cNvCxnSpPr/>
          <p:nvPr/>
        </p:nvCxnSpPr>
        <p:spPr>
          <a:xfrm>
            <a:off x="1324956" y="3775846"/>
            <a:ext cx="545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B02D7A-5AF8-B346-A94C-F1BA40CE7D4B}"/>
              </a:ext>
            </a:extLst>
          </p:cNvPr>
          <p:cNvCxnSpPr/>
          <p:nvPr/>
        </p:nvCxnSpPr>
        <p:spPr>
          <a:xfrm>
            <a:off x="3120278" y="3775846"/>
            <a:ext cx="545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927F80-CB6A-A74A-B395-D7959E12263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451910" y="4270381"/>
            <a:ext cx="0" cy="408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9D0EEB-55B3-0F45-85EB-D33ED532E0D1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6474920" y="4174979"/>
            <a:ext cx="2" cy="5248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78FA1C-DE6B-D740-95C9-60FCB3EF6417}"/>
              </a:ext>
            </a:extLst>
          </p:cNvPr>
          <p:cNvCxnSpPr/>
          <p:nvPr/>
        </p:nvCxnSpPr>
        <p:spPr>
          <a:xfrm>
            <a:off x="5288855" y="3775846"/>
            <a:ext cx="545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6C4936-34E0-7F4B-856A-D857E502B087}"/>
              </a:ext>
            </a:extLst>
          </p:cNvPr>
          <p:cNvCxnSpPr/>
          <p:nvPr/>
        </p:nvCxnSpPr>
        <p:spPr>
          <a:xfrm>
            <a:off x="7136592" y="3775846"/>
            <a:ext cx="545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B6EF2F-FC24-EE42-BF1C-BFE4D941E5BA}"/>
              </a:ext>
            </a:extLst>
          </p:cNvPr>
          <p:cNvSpPr txBox="1"/>
          <p:nvPr/>
        </p:nvSpPr>
        <p:spPr>
          <a:xfrm>
            <a:off x="32888" y="4464196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Relational 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22335E-3896-DE42-B791-90AAE9C133CD}"/>
              </a:ext>
            </a:extLst>
          </p:cNvPr>
          <p:cNvSpPr txBox="1"/>
          <p:nvPr/>
        </p:nvSpPr>
        <p:spPr>
          <a:xfrm>
            <a:off x="3596223" y="4296882"/>
            <a:ext cx="1811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Matrix</a:t>
            </a:r>
            <a:br>
              <a:rPr lang="en-US" dirty="0"/>
            </a:br>
            <a:r>
              <a:rPr lang="en-US" dirty="0"/>
              <a:t>=</a:t>
            </a:r>
            <a:br>
              <a:rPr lang="en-US" dirty="0"/>
            </a:br>
            <a:r>
              <a:rPr lang="en-US" dirty="0"/>
              <a:t>Tensor Data</a:t>
            </a:r>
          </a:p>
        </p:txBody>
      </p:sp>
    </p:spTree>
    <p:extLst>
      <p:ext uri="{BB962C8B-B14F-4D97-AF65-F5344CB8AC3E}">
        <p14:creationId xmlns:p14="http://schemas.microsoft.com/office/powerpoint/2010/main" val="19602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6" grpId="0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8B3C7-B4FC-814F-BAD8-DF8C3BB7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 Experiments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504E6894-FA9A-4440-97A0-78B80E84A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75" y="3900513"/>
            <a:ext cx="8963250" cy="1678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28150-E2D0-C44B-A02C-EF5389EC3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39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10CDA-B77F-214B-86A1-0B39BEFF6D31}"/>
              </a:ext>
            </a:extLst>
          </p:cNvPr>
          <p:cNvSpPr txBox="1"/>
          <p:nvPr/>
        </p:nvSpPr>
        <p:spPr>
          <a:xfrm>
            <a:off x="688102" y="1633779"/>
            <a:ext cx="6570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</a:t>
            </a:r>
            <a:r>
              <a:rPr lang="en-CH" sz="2400" dirty="0"/>
              <a:t>aco: state-of-the-art sparse tensor compiler</a:t>
            </a:r>
          </a:p>
        </p:txBody>
      </p:sp>
    </p:spTree>
    <p:extLst>
      <p:ext uri="{BB962C8B-B14F-4D97-AF65-F5344CB8AC3E}">
        <p14:creationId xmlns:p14="http://schemas.microsoft.com/office/powerpoint/2010/main" val="1342086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C253-69E6-9A4E-9C49-EA2D8866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DB &amp; LA Experiments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34934-5241-D04C-8611-991485D63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4FC04-BAB7-024A-A682-2EC95BFFBAD2}"/>
              </a:ext>
            </a:extLst>
          </p:cNvPr>
          <p:cNvSpPr txBox="1"/>
          <p:nvPr/>
        </p:nvSpPr>
        <p:spPr>
          <a:xfrm>
            <a:off x="688102" y="1633779"/>
            <a:ext cx="5225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Trance</a:t>
            </a:r>
            <a:r>
              <a:rPr lang="en-CH" sz="2400" dirty="0"/>
              <a:t>: DB engine for nested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400" dirty="0"/>
              <a:t>MLLib: ML library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6246E7-DEC4-4645-964F-3B7EA309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2683013"/>
            <a:ext cx="75565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14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C253-69E6-9A4E-9C49-EA2D8866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DB &amp; LA Experiments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34934-5241-D04C-8611-991485D63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4FC04-BAB7-024A-A682-2EC95BFFBAD2}"/>
              </a:ext>
            </a:extLst>
          </p:cNvPr>
          <p:cNvSpPr txBox="1"/>
          <p:nvPr/>
        </p:nvSpPr>
        <p:spPr>
          <a:xfrm>
            <a:off x="688102" y="1633779"/>
            <a:ext cx="3539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LMFAO</a:t>
            </a:r>
            <a:r>
              <a:rPr lang="en-CH" sz="2400" dirty="0"/>
              <a:t>: DB/LA by DB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5D96C7F3-A81B-F74A-BF5D-92D375019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17" y="2659779"/>
            <a:ext cx="7835966" cy="366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22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721D-55AA-F644-BA7E-ACE78E16F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DB &amp; LA Experiments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7DED3-91CC-A648-8F10-47F86FF7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37FE64-7768-5A49-9B0D-161087DC63D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381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Morpheus</a:t>
            </a:r>
            <a:r>
              <a:rPr lang="en-CH" sz="2400" dirty="0"/>
              <a:t>: DB/LA by 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80DA56-625D-294A-B7F8-506586125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2550491"/>
            <a:ext cx="74422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81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229D7-EE47-A648-9DA9-64055B932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Current Work (1) – Ordered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F289C-4C94-1C48-8901-585FBADC7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800" dirty="0"/>
              <a:t>Dictionaries with hash tables</a:t>
            </a:r>
          </a:p>
          <a:p>
            <a:r>
              <a:rPr lang="en-CH" sz="2800" dirty="0"/>
              <a:t>Dictionaries with ordered tables</a:t>
            </a:r>
          </a:p>
          <a:p>
            <a:pPr lvl="1"/>
            <a:r>
              <a:rPr lang="en-CH" sz="2400" dirty="0"/>
              <a:t>Balanced trees</a:t>
            </a:r>
          </a:p>
          <a:p>
            <a:pPr lvl="1"/>
            <a:r>
              <a:rPr lang="en-CH" sz="2400" dirty="0"/>
              <a:t>Sorted arrays</a:t>
            </a:r>
          </a:p>
          <a:p>
            <a:r>
              <a:rPr lang="en-CH" sz="2800" dirty="0"/>
              <a:t>Support for Parallelization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0FEC2-E26B-C844-8A44-ECC872DE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72BDB6-101E-3DA2-047B-6F5E9A97E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4038600"/>
            <a:ext cx="7150100" cy="260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771460-4DCF-3D1F-056D-AD2158734E97}"/>
              </a:ext>
            </a:extLst>
          </p:cNvPr>
          <p:cNvSpPr txBox="1"/>
          <p:nvPr/>
        </p:nvSpPr>
        <p:spPr>
          <a:xfrm>
            <a:off x="4835470" y="5340350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600" dirty="0"/>
              <a:t>ECOOP’22</a:t>
            </a:r>
          </a:p>
        </p:txBody>
      </p:sp>
    </p:spTree>
    <p:extLst>
      <p:ext uri="{BB962C8B-B14F-4D97-AF65-F5344CB8AC3E}">
        <p14:creationId xmlns:p14="http://schemas.microsoft.com/office/powerpoint/2010/main" val="140263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C522-15DB-EC44-B052-7DBA3D41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Systems for ML vs. ML for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3F971-F7E9-AC48-A8ED-B5CC203DA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9C2B4-FBDF-404C-A7B9-4EA66FBE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44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0FA4E4-2779-DC44-8A13-E38EA5B0E1D3}"/>
              </a:ext>
            </a:extLst>
          </p:cNvPr>
          <p:cNvSpPr/>
          <p:nvPr/>
        </p:nvSpPr>
        <p:spPr>
          <a:xfrm>
            <a:off x="796519" y="2905156"/>
            <a:ext cx="2908108" cy="163892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Systems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DF1944-4D84-2D4F-9B4D-4A6B62D853E7}"/>
              </a:ext>
            </a:extLst>
          </p:cNvPr>
          <p:cNvSpPr/>
          <p:nvPr/>
        </p:nvSpPr>
        <p:spPr>
          <a:xfrm>
            <a:off x="5653922" y="2893560"/>
            <a:ext cx="2668198" cy="163892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ML</a:t>
            </a:r>
          </a:p>
        </p:txBody>
      </p:sp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9F73379B-47C0-0640-82C0-5F9747DFD785}"/>
              </a:ext>
            </a:extLst>
          </p:cNvPr>
          <p:cNvSpPr/>
          <p:nvPr/>
        </p:nvSpPr>
        <p:spPr>
          <a:xfrm>
            <a:off x="2250573" y="1923737"/>
            <a:ext cx="4909352" cy="974973"/>
          </a:xfrm>
          <a:prstGeom prst="curvedDownArrow">
            <a:avLst>
              <a:gd name="adj1" fmla="val 18032"/>
              <a:gd name="adj2" fmla="val 50000"/>
              <a:gd name="adj3" fmla="val 3738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EE0A77AF-B457-2948-B22D-DC9051D5CDD6}"/>
              </a:ext>
            </a:extLst>
          </p:cNvPr>
          <p:cNvSpPr/>
          <p:nvPr/>
        </p:nvSpPr>
        <p:spPr>
          <a:xfrm rot="10800000">
            <a:off x="2078669" y="4544082"/>
            <a:ext cx="4909352" cy="974973"/>
          </a:xfrm>
          <a:prstGeom prst="curvedDownArrow">
            <a:avLst>
              <a:gd name="adj1" fmla="val 18032"/>
              <a:gd name="adj2" fmla="val 50000"/>
              <a:gd name="adj3" fmla="val 3738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16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Processing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272342" y="2010048"/>
            <a:ext cx="1943172" cy="11474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Optimizer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272342" y="4637451"/>
            <a:ext cx="1943172" cy="11474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Interpreter/</a:t>
            </a:r>
            <a:br>
              <a:rPr lang="en-US" dirty="0"/>
            </a:br>
            <a:r>
              <a:rPr lang="en-US" dirty="0"/>
              <a:t>Compiler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54867" y="2168281"/>
            <a:ext cx="1566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Relational </a:t>
            </a:r>
          </a:p>
          <a:p>
            <a:pPr algn="ctr"/>
            <a:r>
              <a:rPr lang="en-US" sz="2400" dirty="0"/>
              <a:t>Algebra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6104" y="3341598"/>
            <a:ext cx="1332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Physical</a:t>
            </a:r>
            <a:br>
              <a:rPr lang="en-US" sz="2400" dirty="0"/>
            </a:br>
            <a:r>
              <a:rPr lang="en-US" sz="2400" dirty="0"/>
              <a:t>Query</a:t>
            </a:r>
          </a:p>
          <a:p>
            <a:pPr algn="ctr"/>
            <a:r>
              <a:rPr lang="en-US" sz="2400" dirty="0"/>
              <a:t>Plan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252538" y="5211182"/>
            <a:ext cx="6050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857608" y="4967915"/>
            <a:ext cx="1058303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6243928" y="3157510"/>
            <a:ext cx="0" cy="1479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811695" y="2010048"/>
            <a:ext cx="1943172" cy="11474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Parser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7501" y="2168281"/>
            <a:ext cx="1023037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SQL</a:t>
            </a:r>
            <a:br>
              <a:rPr lang="en-US" sz="2400" dirty="0"/>
            </a:br>
            <a:r>
              <a:rPr lang="en-US" sz="2400" dirty="0"/>
              <a:t>Query</a:t>
            </a:r>
          </a:p>
        </p:txBody>
      </p:sp>
      <p:cxnSp>
        <p:nvCxnSpPr>
          <p:cNvPr id="21" name="Straight Arrow Connector 20"/>
          <p:cNvCxnSpPr>
            <a:stCxn id="20" idx="3"/>
            <a:endCxn id="19" idx="1"/>
          </p:cNvCxnSpPr>
          <p:nvPr/>
        </p:nvCxnSpPr>
        <p:spPr>
          <a:xfrm flipV="1">
            <a:off x="1260538" y="2583779"/>
            <a:ext cx="55115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9" idx="3"/>
            <a:endCxn id="5" idx="1"/>
          </p:cNvCxnSpPr>
          <p:nvPr/>
        </p:nvCxnSpPr>
        <p:spPr>
          <a:xfrm>
            <a:off x="3754867" y="2583779"/>
            <a:ext cx="15174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07BE84B-7C95-D64C-9C53-F03A0574DBA5}"/>
              </a:ext>
            </a:extLst>
          </p:cNvPr>
          <p:cNvGraphicFramePr>
            <a:graphicFrameLocks noGrp="1"/>
          </p:cNvGraphicFramePr>
          <p:nvPr/>
        </p:nvGraphicFramePr>
        <p:xfrm>
          <a:off x="176642" y="4473686"/>
          <a:ext cx="833120" cy="58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707864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0315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07277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7731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134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778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330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87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0277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C16D968C-0781-F24A-8C9B-FC6A66F78AD4}"/>
              </a:ext>
            </a:extLst>
          </p:cNvPr>
          <p:cNvGraphicFramePr>
            <a:graphicFrameLocks noGrp="1"/>
          </p:cNvGraphicFramePr>
          <p:nvPr/>
        </p:nvGraphicFramePr>
        <p:xfrm>
          <a:off x="327194" y="4656058"/>
          <a:ext cx="833120" cy="58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707864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0315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07277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7731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134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778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330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87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0277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5759F94-E1BA-7442-A495-F4877A72CABF}"/>
              </a:ext>
            </a:extLst>
          </p:cNvPr>
          <p:cNvGraphicFramePr>
            <a:graphicFrameLocks noGrp="1"/>
          </p:cNvGraphicFramePr>
          <p:nvPr/>
        </p:nvGraphicFramePr>
        <p:xfrm>
          <a:off x="495296" y="4845380"/>
          <a:ext cx="833120" cy="58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707864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0315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07277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7731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134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778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330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87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0277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3B62810-EB31-D046-8816-1E4DF9366FDD}"/>
              </a:ext>
            </a:extLst>
          </p:cNvPr>
          <p:cNvGraphicFramePr>
            <a:graphicFrameLocks noGrp="1"/>
          </p:cNvGraphicFramePr>
          <p:nvPr/>
        </p:nvGraphicFramePr>
        <p:xfrm>
          <a:off x="668478" y="5057886"/>
          <a:ext cx="833120" cy="58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707864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0315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07277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7731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134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778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330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87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0277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02ED5912-DB6F-4043-AAC1-51B20807571E}"/>
              </a:ext>
            </a:extLst>
          </p:cNvPr>
          <p:cNvSpPr txBox="1"/>
          <p:nvPr/>
        </p:nvSpPr>
        <p:spPr>
          <a:xfrm>
            <a:off x="47763" y="5772017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 Data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8B2212-4292-ED41-AA09-CB767834322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501598" y="5211182"/>
            <a:ext cx="37707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5C5AE5F-A5E1-B340-AA9B-FFCF0720788B}"/>
              </a:ext>
            </a:extLst>
          </p:cNvPr>
          <p:cNvSpPr/>
          <p:nvPr/>
        </p:nvSpPr>
        <p:spPr>
          <a:xfrm>
            <a:off x="1765384" y="1803059"/>
            <a:ext cx="5566921" cy="4509370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D4DFF7-A59C-F741-9962-F040FCF3BA3A}"/>
              </a:ext>
            </a:extLst>
          </p:cNvPr>
          <p:cNvSpPr txBox="1"/>
          <p:nvPr/>
        </p:nvSpPr>
        <p:spPr>
          <a:xfrm>
            <a:off x="6425316" y="1255222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77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54179-2EFC-5F49-8DA2-78CE8DC54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Physical Query Plan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C8898-634A-3540-A4A0-5FCD08004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Extended Relational Algebra</a:t>
            </a:r>
          </a:p>
          <a:p>
            <a:r>
              <a:rPr lang="en-US" sz="3200" dirty="0"/>
              <a:t>Concrete implementation choice for each operator</a:t>
            </a:r>
          </a:p>
          <a:p>
            <a:pPr lvl="1"/>
            <a:r>
              <a:rPr lang="en-US" sz="2800" dirty="0"/>
              <a:t>Hash-⋈, Nested-Loop-⋈, Sort-Merge-⋈</a:t>
            </a:r>
          </a:p>
          <a:p>
            <a:r>
              <a:rPr lang="en-US" sz="3200" dirty="0"/>
              <a:t>Computational Complexity Improvements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F02FB-C77C-7140-A1B7-69CCB3DB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46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10720D6-45EE-174F-9849-84A4EEBCB4C5}"/>
              </a:ext>
            </a:extLst>
          </p:cNvPr>
          <p:cNvSpPr/>
          <p:nvPr/>
        </p:nvSpPr>
        <p:spPr>
          <a:xfrm>
            <a:off x="3167497" y="5392705"/>
            <a:ext cx="1943172" cy="11474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Optimizer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4DCA8-4280-F14B-84CE-5FEEAD968A79}"/>
              </a:ext>
            </a:extLst>
          </p:cNvPr>
          <p:cNvSpPr txBox="1"/>
          <p:nvPr/>
        </p:nvSpPr>
        <p:spPr>
          <a:xfrm>
            <a:off x="457200" y="5616714"/>
            <a:ext cx="2074658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Relational Algebra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233E1-AC07-A946-9A31-E30033D2C1AD}"/>
              </a:ext>
            </a:extLst>
          </p:cNvPr>
          <p:cNvSpPr txBox="1"/>
          <p:nvPr/>
        </p:nvSpPr>
        <p:spPr>
          <a:xfrm>
            <a:off x="5746308" y="5616714"/>
            <a:ext cx="2074658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Physical Query Plan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ABE118-7882-D74B-9E62-9F22A5123DEE}"/>
              </a:ext>
            </a:extLst>
          </p:cNvPr>
          <p:cNvCxnSpPr>
            <a:stCxn id="7" idx="3"/>
            <a:endCxn id="5" idx="1"/>
          </p:cNvCxnSpPr>
          <p:nvPr/>
        </p:nvCxnSpPr>
        <p:spPr>
          <a:xfrm flipV="1">
            <a:off x="2531858" y="5966436"/>
            <a:ext cx="635639" cy="42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FAA1B6-D6C5-8448-B2EA-BC7B5252FA53}"/>
              </a:ext>
            </a:extLst>
          </p:cNvPr>
          <p:cNvCxnSpPr/>
          <p:nvPr/>
        </p:nvCxnSpPr>
        <p:spPr>
          <a:xfrm flipV="1">
            <a:off x="5110669" y="5964325"/>
            <a:ext cx="635639" cy="42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3A1B58E-AA21-7144-9DC7-CD33C7ACB563}"/>
              </a:ext>
            </a:extLst>
          </p:cNvPr>
          <p:cNvSpPr/>
          <p:nvPr/>
        </p:nvSpPr>
        <p:spPr>
          <a:xfrm>
            <a:off x="1966823" y="4432980"/>
            <a:ext cx="1777041" cy="67286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Plan Enumeration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1C59C0-36E4-D249-9A75-3CEFDBBE9F0F}"/>
              </a:ext>
            </a:extLst>
          </p:cNvPr>
          <p:cNvSpPr/>
          <p:nvPr/>
        </p:nvSpPr>
        <p:spPr>
          <a:xfrm>
            <a:off x="4438290" y="4422333"/>
            <a:ext cx="1777041" cy="67286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Cost Estimation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A201FA-EB58-3A49-BFB3-DADC6362289E}"/>
              </a:ext>
            </a:extLst>
          </p:cNvPr>
          <p:cNvCxnSpPr>
            <a:stCxn id="12" idx="2"/>
            <a:endCxn id="5" idx="0"/>
          </p:cNvCxnSpPr>
          <p:nvPr/>
        </p:nvCxnSpPr>
        <p:spPr>
          <a:xfrm>
            <a:off x="2855344" y="5105840"/>
            <a:ext cx="1283739" cy="2868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F09C54-3084-6043-829E-A24A44669B31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 flipH="1">
            <a:off x="4139083" y="5095193"/>
            <a:ext cx="1187728" cy="297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6269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F522-9F06-9A41-BAF9-300B82B5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Current Work (2) - DBFlex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FE5DB-FA26-7B44-B01F-B345ADB39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200" dirty="0"/>
              <a:t>Fine-Tuning Data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74139-5F69-4C4A-BCE4-9C470B20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47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CFD85BF-FD4A-2349-981A-5C274149F39D}"/>
              </a:ext>
            </a:extLst>
          </p:cNvPr>
          <p:cNvSpPr/>
          <p:nvPr/>
        </p:nvSpPr>
        <p:spPr>
          <a:xfrm>
            <a:off x="3604819" y="4062942"/>
            <a:ext cx="1943172" cy="114746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DBFlex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48A9F-979B-8A48-A031-C9840F18CA61}"/>
              </a:ext>
            </a:extLst>
          </p:cNvPr>
          <p:cNvSpPr txBox="1"/>
          <p:nvPr/>
        </p:nvSpPr>
        <p:spPr>
          <a:xfrm>
            <a:off x="894522" y="4286951"/>
            <a:ext cx="2074658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SDQL </a:t>
            </a:r>
            <a:br>
              <a:rPr lang="en-US" sz="2000" dirty="0"/>
            </a:br>
            <a:r>
              <a:rPr lang="en-US" sz="2000" dirty="0"/>
              <a:t>Program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37043-3358-A346-B7D8-641A573A2F33}"/>
              </a:ext>
            </a:extLst>
          </p:cNvPr>
          <p:cNvSpPr txBox="1"/>
          <p:nvPr/>
        </p:nvSpPr>
        <p:spPr>
          <a:xfrm>
            <a:off x="6183630" y="4286951"/>
            <a:ext cx="2074658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Fine tuned </a:t>
            </a:r>
            <a:br>
              <a:rPr lang="en-US" sz="2000" dirty="0"/>
            </a:br>
            <a:r>
              <a:rPr lang="en-US" sz="2000" dirty="0"/>
              <a:t>SDQL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357E1D-368B-3140-8F5A-C35957BDBD0A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2969180" y="4636673"/>
            <a:ext cx="635639" cy="42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FB1037-F9BA-DF41-8488-73E08D20B706}"/>
              </a:ext>
            </a:extLst>
          </p:cNvPr>
          <p:cNvCxnSpPr/>
          <p:nvPr/>
        </p:nvCxnSpPr>
        <p:spPr>
          <a:xfrm flipV="1">
            <a:off x="5547991" y="4634562"/>
            <a:ext cx="635639" cy="42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C623B34-E582-2044-980C-EA3C0FB4EF04}"/>
              </a:ext>
            </a:extLst>
          </p:cNvPr>
          <p:cNvSpPr/>
          <p:nvPr/>
        </p:nvSpPr>
        <p:spPr>
          <a:xfrm>
            <a:off x="2404145" y="3103217"/>
            <a:ext cx="1777041" cy="67286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Plan Enumeration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7002F96-C0E4-9B49-9E38-58A02A2660A6}"/>
              </a:ext>
            </a:extLst>
          </p:cNvPr>
          <p:cNvSpPr/>
          <p:nvPr/>
        </p:nvSpPr>
        <p:spPr>
          <a:xfrm>
            <a:off x="4875612" y="3092570"/>
            <a:ext cx="1777041" cy="67286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Cost Estimation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D98C82-9EE9-BD4B-96FD-0C7D733CE430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3292666" y="3776077"/>
            <a:ext cx="1283739" cy="2868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A06EDE-601F-CD4D-B47F-6785670C607F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 flipH="1">
            <a:off x="4576405" y="3765430"/>
            <a:ext cx="1187728" cy="297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33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F522-9F06-9A41-BAF9-300B82B5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DBFlex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FE5DB-FA26-7B44-B01F-B345ADB39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Coarse grained: Sorting vs. Hashing</a:t>
            </a:r>
          </a:p>
          <a:p>
            <a:r>
              <a:rPr lang="en-CH" dirty="0"/>
              <a:t>Fine grained: Balancing &amp; Hashing Schemes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74139-5F69-4C4A-BCE4-9C470B20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88E1BBC-17F6-ED41-8C10-2670B45CD6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2288070"/>
              </p:ext>
            </p:extLst>
          </p:nvPr>
        </p:nvGraphicFramePr>
        <p:xfrm>
          <a:off x="1219200" y="2606615"/>
          <a:ext cx="6400800" cy="3946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8262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51370" y="4758143"/>
            <a:ext cx="1943172" cy="11474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Parser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51370" y="2037070"/>
            <a:ext cx="1943172" cy="11474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Relational Algebra Engine</a:t>
            </a:r>
          </a:p>
        </p:txBody>
      </p:sp>
      <p:cxnSp>
        <p:nvCxnSpPr>
          <p:cNvPr id="9" name="Straight Arrow Connector 8"/>
          <p:cNvCxnSpPr>
            <a:cxnSpLocks/>
            <a:endCxn id="5" idx="1"/>
          </p:cNvCxnSpPr>
          <p:nvPr/>
        </p:nvCxnSpPr>
        <p:spPr>
          <a:xfrm>
            <a:off x="1988039" y="5331874"/>
            <a:ext cx="16633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5" idx="0"/>
            <a:endCxn id="6" idx="2"/>
          </p:cNvCxnSpPr>
          <p:nvPr/>
        </p:nvCxnSpPr>
        <p:spPr>
          <a:xfrm flipV="1">
            <a:off x="4622956" y="3184532"/>
            <a:ext cx="0" cy="1573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69526" y="3396231"/>
            <a:ext cx="15534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Relational</a:t>
            </a:r>
          </a:p>
          <a:p>
            <a:pPr algn="ctr"/>
            <a:r>
              <a:rPr lang="en-US" sz="2400" dirty="0"/>
              <a:t>Algebra</a:t>
            </a:r>
          </a:p>
        </p:txBody>
      </p:sp>
      <p:cxnSp>
        <p:nvCxnSpPr>
          <p:cNvPr id="15" name="Straight Arrow Connector 14"/>
          <p:cNvCxnSpPr>
            <a:cxnSpLocks/>
            <a:stCxn id="6" idx="3"/>
            <a:endCxn id="16" idx="1"/>
          </p:cNvCxnSpPr>
          <p:nvPr/>
        </p:nvCxnSpPr>
        <p:spPr>
          <a:xfrm>
            <a:off x="5594542" y="2610801"/>
            <a:ext cx="15432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37828" y="2379968"/>
            <a:ext cx="1223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Answer</a:t>
            </a:r>
          </a:p>
        </p:txBody>
      </p:sp>
      <p:cxnSp>
        <p:nvCxnSpPr>
          <p:cNvPr id="18" name="Straight Arrow Connector 17"/>
          <p:cNvCxnSpPr>
            <a:cxnSpLocks/>
            <a:endCxn id="6" idx="1"/>
          </p:cNvCxnSpPr>
          <p:nvPr/>
        </p:nvCxnSpPr>
        <p:spPr>
          <a:xfrm>
            <a:off x="1970679" y="2610801"/>
            <a:ext cx="16806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5D135E8-D7CD-6947-8620-6275C4E72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779033"/>
              </p:ext>
            </p:extLst>
          </p:nvPr>
        </p:nvGraphicFramePr>
        <p:xfrm>
          <a:off x="663083" y="1921741"/>
          <a:ext cx="833120" cy="58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707864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0315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07277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7731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134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778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330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87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027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03343A5-A1ED-D743-8ED5-E80D87B86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01159"/>
              </p:ext>
            </p:extLst>
          </p:nvPr>
        </p:nvGraphicFramePr>
        <p:xfrm>
          <a:off x="813635" y="2104113"/>
          <a:ext cx="833120" cy="58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707864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0315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07277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7731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134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778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330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87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0277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F7118FC-CCB7-0349-8029-C86014BCE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125882"/>
              </p:ext>
            </p:extLst>
          </p:nvPr>
        </p:nvGraphicFramePr>
        <p:xfrm>
          <a:off x="981737" y="2293435"/>
          <a:ext cx="833120" cy="58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707864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0315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07277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7731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134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778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330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87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0277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2613D77-0F26-3D4A-BFC3-05399A232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491597"/>
              </p:ext>
            </p:extLst>
          </p:nvPr>
        </p:nvGraphicFramePr>
        <p:xfrm>
          <a:off x="1154919" y="2505941"/>
          <a:ext cx="833120" cy="58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707864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0315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07277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7731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134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778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330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87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027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70697990-7B18-C540-9E33-7753CD1C559F}"/>
              </a:ext>
            </a:extLst>
          </p:cNvPr>
          <p:cNvSpPr txBox="1"/>
          <p:nvPr/>
        </p:nvSpPr>
        <p:spPr>
          <a:xfrm>
            <a:off x="695971" y="3124995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Relational 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7FC793-07F4-B44D-B292-E8DDB3FF5973}"/>
              </a:ext>
            </a:extLst>
          </p:cNvPr>
          <p:cNvSpPr/>
          <p:nvPr/>
        </p:nvSpPr>
        <p:spPr>
          <a:xfrm>
            <a:off x="651302" y="4888528"/>
            <a:ext cx="1336737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Query</a:t>
            </a:r>
          </a:p>
        </p:txBody>
      </p:sp>
    </p:spTree>
    <p:extLst>
      <p:ext uri="{BB962C8B-B14F-4D97-AF65-F5344CB8AC3E}">
        <p14:creationId xmlns:p14="http://schemas.microsoft.com/office/powerpoint/2010/main" val="4147770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18EC-8134-5548-A155-95471649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Current Work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DA545-AF51-CA46-8E1B-2853EEC73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200" dirty="0"/>
              <a:t>More complicated ML models</a:t>
            </a:r>
          </a:p>
          <a:p>
            <a:r>
              <a:rPr lang="en-CH" sz="3200" dirty="0"/>
              <a:t>Probabilistic models</a:t>
            </a:r>
          </a:p>
          <a:p>
            <a:r>
              <a:rPr lang="en-CH" sz="3200" dirty="0"/>
              <a:t>In-DB Recommendation Systems</a:t>
            </a:r>
          </a:p>
          <a:p>
            <a:pPr lvl="1"/>
            <a:r>
              <a:rPr lang="en-CH" sz="2800" dirty="0"/>
              <a:t>Factorization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52CE6-24F7-674A-A637-E1F20F71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0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F3ED-F7F5-0F41-95D9-2C6BFB4E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Current Work (4) – Python Frontend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1321C-0B92-2140-9A6E-CD5D9AD03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50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B71A37-395F-3541-B13E-4902E5A734A0}"/>
              </a:ext>
            </a:extLst>
          </p:cNvPr>
          <p:cNvSpPr/>
          <p:nvPr/>
        </p:nvSpPr>
        <p:spPr>
          <a:xfrm>
            <a:off x="2371241" y="1659612"/>
            <a:ext cx="1828800" cy="1007389"/>
          </a:xfrm>
          <a:prstGeom prst="roundRect">
            <a:avLst/>
          </a:prstGeom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dirty="0"/>
              <a:t>Pandas DataFrame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552400D-3FC5-804F-8FCE-B976B7D0C4F4}"/>
              </a:ext>
            </a:extLst>
          </p:cNvPr>
          <p:cNvSpPr/>
          <p:nvPr/>
        </p:nvSpPr>
        <p:spPr>
          <a:xfrm>
            <a:off x="5176434" y="1659612"/>
            <a:ext cx="1828800" cy="1007389"/>
          </a:xfrm>
          <a:prstGeom prst="roundRect">
            <a:avLst/>
          </a:prstGeom>
          <a:ln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CH" dirty="0"/>
              <a:t>cipy/numpy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25AC43-D9F1-FC47-8ED9-F1D775447B3F}"/>
              </a:ext>
            </a:extLst>
          </p:cNvPr>
          <p:cNvSpPr/>
          <p:nvPr/>
        </p:nvSpPr>
        <p:spPr>
          <a:xfrm>
            <a:off x="2371240" y="3183611"/>
            <a:ext cx="4633993" cy="100738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SDQL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67C5E15-6E31-2541-BE15-1E108A3274F5}"/>
              </a:ext>
            </a:extLst>
          </p:cNvPr>
          <p:cNvSpPr/>
          <p:nvPr/>
        </p:nvSpPr>
        <p:spPr>
          <a:xfrm>
            <a:off x="2371240" y="4694693"/>
            <a:ext cx="4633993" cy="100738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C++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23B0C1-68EA-CB43-8977-EE0D8661FC86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3285641" y="2667001"/>
            <a:ext cx="1402596" cy="51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C173A2-BEDE-B44D-A5CA-44FD7ADC2FD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688237" y="2667001"/>
            <a:ext cx="1402597" cy="51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B91624-1C7D-C143-A01B-5143723232E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688237" y="4191000"/>
            <a:ext cx="0" cy="50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955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C263-6F97-7346-98B5-FFA56EE0B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69524-5AB0-9C43-9288-5165EC65C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200" dirty="0"/>
              <a:t>Semi-ring-based language</a:t>
            </a:r>
          </a:p>
          <a:p>
            <a:pPr lvl="1"/>
            <a:r>
              <a:rPr lang="en-CH" sz="2800" dirty="0"/>
              <a:t>Relational Algebra</a:t>
            </a:r>
          </a:p>
          <a:p>
            <a:pPr lvl="1"/>
            <a:r>
              <a:rPr lang="en-CH" sz="2800" dirty="0"/>
              <a:t>Nested Relational Algebra</a:t>
            </a:r>
          </a:p>
          <a:p>
            <a:pPr lvl="1"/>
            <a:r>
              <a:rPr lang="en-CH" sz="2800" dirty="0"/>
              <a:t>Linear Algebra</a:t>
            </a:r>
          </a:p>
          <a:p>
            <a:r>
              <a:rPr lang="en-CH" sz="3200" dirty="0"/>
              <a:t>Optimizations inside and across DB/LA</a:t>
            </a:r>
          </a:p>
          <a:p>
            <a:r>
              <a:rPr lang="en-CH" sz="3200" dirty="0"/>
              <a:t>Competitive with specialized systems</a:t>
            </a:r>
          </a:p>
          <a:p>
            <a:pPr lvl="1"/>
            <a:r>
              <a:rPr lang="en-CH" sz="2800" dirty="0"/>
              <a:t>Sparse Linear Algebra</a:t>
            </a:r>
          </a:p>
          <a:p>
            <a:pPr lvl="1"/>
            <a:r>
              <a:rPr lang="en-CH" sz="2800" dirty="0"/>
              <a:t>Analytical Databases</a:t>
            </a:r>
          </a:p>
          <a:p>
            <a:pPr lvl="1"/>
            <a:r>
              <a:rPr lang="en-CH" sz="2800" dirty="0"/>
              <a:t>In-Database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27C7B-3549-3848-8003-C2B10B5E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36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01A0B-C85D-9047-900B-B7BA33CCD2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H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D185E2-29C7-7741-9E29-86EB1AA25C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B9750-0E8F-644A-A6AB-C1DDCF211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878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DBD14-3710-D445-9879-9B3D6C90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about Dense Tensors?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E8058-CEC9-CE43-8D63-DDDD01D18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Arrays = Dictionaries with dense_int key</a:t>
            </a:r>
          </a:p>
          <a:p>
            <a:r>
              <a:rPr lang="en-CH" dirty="0"/>
              <a:t>= pull arrays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76B45-3B25-BC45-B8FA-51E95F5F6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0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B07AD-4956-F146-8632-07C5A562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Other Approaches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A313DE3B-9845-754E-8802-453F861A7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68"/>
          <a:stretch/>
        </p:blipFill>
        <p:spPr>
          <a:xfrm>
            <a:off x="457200" y="1874236"/>
            <a:ext cx="8229600" cy="43805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8EC73-4915-ED42-941A-E87A278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D1A7-DE9B-7247-AD55-D8D79B3CD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Relational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E70B7-4298-104A-8F7B-413600364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/>
              <a:t>An algebra for relational databases</a:t>
            </a:r>
          </a:p>
          <a:p>
            <a:r>
              <a:rPr lang="en-US" sz="3200" dirty="0"/>
              <a:t>Selection (</a:t>
            </a:r>
            <a:r>
              <a:rPr lang="en-US" sz="3200" dirty="0" err="1"/>
              <a:t>σ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Filters out all tuples that do not satisfy a predicate</a:t>
            </a:r>
          </a:p>
          <a:p>
            <a:r>
              <a:rPr lang="en-US" sz="3200" dirty="0"/>
              <a:t>Projection (π)</a:t>
            </a:r>
          </a:p>
          <a:p>
            <a:pPr lvl="1"/>
            <a:r>
              <a:rPr lang="en-US" sz="2800" dirty="0"/>
              <a:t>Filters out unnecessary columns of a relation</a:t>
            </a:r>
          </a:p>
          <a:p>
            <a:r>
              <a:rPr lang="en-US" sz="3200" dirty="0"/>
              <a:t>Join (⋈)</a:t>
            </a:r>
          </a:p>
          <a:p>
            <a:pPr lvl="1"/>
            <a:r>
              <a:rPr lang="en-US" sz="2800" dirty="0"/>
              <a:t>Combines the tuples of two relations</a:t>
            </a:r>
          </a:p>
          <a:p>
            <a:pPr lvl="1"/>
            <a:r>
              <a:rPr lang="en-US" sz="2800" dirty="0"/>
              <a:t>A complex operator</a:t>
            </a:r>
          </a:p>
          <a:p>
            <a:r>
              <a:rPr lang="en-US" sz="3200" dirty="0"/>
              <a:t>Group-By Aggregation (</a:t>
            </a:r>
            <a:r>
              <a:rPr lang="el-GR" sz="3200" dirty="0"/>
              <a:t>Γ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Partitions data and aggregates!</a:t>
            </a:r>
          </a:p>
          <a:p>
            <a:pPr lvl="1"/>
            <a:r>
              <a:rPr lang="en-US" sz="2800" dirty="0"/>
              <a:t>Another complex operator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5F0D5-ED6E-B348-93EE-FCEC28FB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46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4479-8484-1A46-8DA1-6C5A4349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Relational Algebra 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8C61D-A579-5D46-B531-8F3F524F2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3200" dirty="0"/>
              <a:t>σ</a:t>
            </a:r>
            <a:r>
              <a:rPr lang="en-US" sz="3200" baseline="-25000" dirty="0"/>
              <a:t>c1</a:t>
            </a:r>
            <a:r>
              <a:rPr lang="en-US" sz="3200" dirty="0"/>
              <a:t>(</a:t>
            </a:r>
            <a:r>
              <a:rPr lang="el-GR" sz="3200" dirty="0"/>
              <a:t>σ</a:t>
            </a:r>
            <a:r>
              <a:rPr lang="en-US" sz="3200" baseline="-25000" dirty="0"/>
              <a:t>c2</a:t>
            </a:r>
            <a:r>
              <a:rPr lang="en-US" sz="3200" dirty="0"/>
              <a:t>(R)) = </a:t>
            </a:r>
            <a:r>
              <a:rPr lang="el-GR" sz="3200" dirty="0"/>
              <a:t>σ</a:t>
            </a:r>
            <a:r>
              <a:rPr lang="en-US" sz="3200" baseline="-25000" dirty="0"/>
              <a:t>c2</a:t>
            </a:r>
            <a:r>
              <a:rPr lang="en-US" sz="3200" dirty="0"/>
              <a:t>(</a:t>
            </a:r>
            <a:r>
              <a:rPr lang="el-GR" sz="3200" dirty="0"/>
              <a:t>σ</a:t>
            </a:r>
            <a:r>
              <a:rPr lang="en-US" sz="3200" baseline="-25000" dirty="0"/>
              <a:t>c1</a:t>
            </a:r>
            <a:r>
              <a:rPr lang="en-US" sz="3200" dirty="0"/>
              <a:t>(R))</a:t>
            </a:r>
          </a:p>
          <a:p>
            <a:r>
              <a:rPr lang="el-GR" sz="3200" dirty="0"/>
              <a:t>σ</a:t>
            </a:r>
            <a:r>
              <a:rPr lang="en-US" sz="3200" baseline="-25000" dirty="0"/>
              <a:t>c1∧... ∧</a:t>
            </a:r>
            <a:r>
              <a:rPr lang="en-US" sz="3200" baseline="-25000" dirty="0" err="1"/>
              <a:t>cn</a:t>
            </a:r>
            <a:r>
              <a:rPr lang="en-US" sz="3200" dirty="0"/>
              <a:t>(R) = </a:t>
            </a:r>
            <a:r>
              <a:rPr lang="el-GR" sz="3200" dirty="0"/>
              <a:t>σ</a:t>
            </a:r>
            <a:r>
              <a:rPr lang="en-US" sz="3200" baseline="-25000" dirty="0"/>
              <a:t>c1</a:t>
            </a:r>
            <a:r>
              <a:rPr lang="en-US" sz="3200" dirty="0"/>
              <a:t>(...(</a:t>
            </a:r>
            <a:r>
              <a:rPr lang="el-GR" sz="3200" dirty="0"/>
              <a:t>σ</a:t>
            </a:r>
            <a:r>
              <a:rPr lang="en-US" sz="3200" baseline="-25000" dirty="0" err="1"/>
              <a:t>cn</a:t>
            </a:r>
            <a:r>
              <a:rPr lang="en-US" sz="3200" dirty="0"/>
              <a:t>(R))...)</a:t>
            </a:r>
            <a:endParaRPr lang="en-CH" sz="3200" dirty="0"/>
          </a:p>
          <a:p>
            <a:r>
              <a:rPr lang="en-US" sz="3200" dirty="0"/>
              <a:t>π</a:t>
            </a:r>
            <a:r>
              <a:rPr lang="en-US" sz="3200" baseline="-25000" dirty="0"/>
              <a:t>a1</a:t>
            </a:r>
            <a:r>
              <a:rPr lang="en-US" sz="3200" dirty="0"/>
              <a:t>(R) = π</a:t>
            </a:r>
            <a:r>
              <a:rPr lang="en-US" sz="3200" baseline="-25000" dirty="0"/>
              <a:t>a1</a:t>
            </a:r>
            <a:r>
              <a:rPr lang="en-US" sz="3200" dirty="0"/>
              <a:t>(...(π</a:t>
            </a:r>
            <a:r>
              <a:rPr lang="en-US" sz="3200" baseline="-25000" dirty="0"/>
              <a:t>an</a:t>
            </a:r>
            <a:r>
              <a:rPr lang="en-US" sz="3200" dirty="0"/>
              <a:t>(R))...)</a:t>
            </a:r>
            <a:endParaRPr lang="en-CH" sz="3200" dirty="0"/>
          </a:p>
          <a:p>
            <a:r>
              <a:rPr lang="en-CH" sz="3200" dirty="0"/>
              <a:t>R ⋈ (S ⋈ T) = (R ⋈ S) ⋈ T</a:t>
            </a:r>
          </a:p>
          <a:p>
            <a:r>
              <a:rPr lang="en-CH" sz="3200" dirty="0"/>
              <a:t>R ⋈ S = S ⋈ R</a:t>
            </a:r>
          </a:p>
          <a:p>
            <a:r>
              <a:rPr lang="el-GR" sz="3200" dirty="0"/>
              <a:t>σ</a:t>
            </a:r>
            <a:r>
              <a:rPr lang="en-US" sz="3200" baseline="-25000" dirty="0"/>
              <a:t>c1∧... ∧</a:t>
            </a:r>
            <a:r>
              <a:rPr lang="en-US" sz="3200" baseline="-25000" dirty="0" err="1"/>
              <a:t>cn</a:t>
            </a:r>
            <a:r>
              <a:rPr lang="en-US" sz="3200" dirty="0"/>
              <a:t>(</a:t>
            </a:r>
            <a:r>
              <a:rPr lang="en-CH" sz="3200" dirty="0"/>
              <a:t>R ⋈ S) = </a:t>
            </a:r>
            <a:r>
              <a:rPr lang="el-GR" sz="3200" dirty="0"/>
              <a:t>σ</a:t>
            </a:r>
            <a:r>
              <a:rPr lang="en-US" sz="3200" baseline="-25000" dirty="0"/>
              <a:t>c1∧... ∧ck</a:t>
            </a:r>
            <a:r>
              <a:rPr lang="en-US" sz="3200" dirty="0"/>
              <a:t>(</a:t>
            </a:r>
            <a:r>
              <a:rPr lang="en-CH" sz="3200" dirty="0"/>
              <a:t>R) ⋈ </a:t>
            </a:r>
            <a:r>
              <a:rPr lang="el-GR" sz="3200" dirty="0"/>
              <a:t>σ</a:t>
            </a:r>
            <a:r>
              <a:rPr lang="en-US" sz="3200" baseline="-25000" dirty="0"/>
              <a:t>cp∧... ∧</a:t>
            </a:r>
            <a:r>
              <a:rPr lang="en-US" sz="3200" baseline="-25000" dirty="0" err="1"/>
              <a:t>cn</a:t>
            </a:r>
            <a:r>
              <a:rPr lang="en-US" sz="3200" dirty="0"/>
              <a:t>(</a:t>
            </a:r>
            <a:r>
              <a:rPr lang="en-CH" sz="3200" dirty="0"/>
              <a:t>S)</a:t>
            </a:r>
          </a:p>
          <a:p>
            <a:r>
              <a:rPr lang="en-CH" sz="3200" dirty="0"/>
              <a:t>...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37A1B-E517-624D-BB04-E4349E39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34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solidFill>
                  <a:srgbClr val="C00000"/>
                </a:solidFill>
              </a:rPr>
              <a:t>ML Frameworks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651370" y="4758143"/>
            <a:ext cx="1943172" cy="114746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Library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51370" y="2037070"/>
            <a:ext cx="1943172" cy="114746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Algebra Framework</a:t>
            </a:r>
          </a:p>
        </p:txBody>
      </p:sp>
      <p:cxnSp>
        <p:nvCxnSpPr>
          <p:cNvPr id="9" name="Straight Arrow Connector 8"/>
          <p:cNvCxnSpPr>
            <a:cxnSpLocks/>
            <a:stCxn id="17" idx="3"/>
            <a:endCxn id="5" idx="1"/>
          </p:cNvCxnSpPr>
          <p:nvPr/>
        </p:nvCxnSpPr>
        <p:spPr>
          <a:xfrm>
            <a:off x="1922328" y="5331874"/>
            <a:ext cx="17290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5" idx="0"/>
            <a:endCxn id="6" idx="2"/>
          </p:cNvCxnSpPr>
          <p:nvPr/>
        </p:nvCxnSpPr>
        <p:spPr>
          <a:xfrm flipV="1">
            <a:off x="4622956" y="3184532"/>
            <a:ext cx="0" cy="1573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22512" y="3396231"/>
            <a:ext cx="124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Linear</a:t>
            </a:r>
          </a:p>
          <a:p>
            <a:pPr algn="ctr"/>
            <a:r>
              <a:rPr lang="en-US" sz="2400" dirty="0"/>
              <a:t>Algebra</a:t>
            </a:r>
          </a:p>
        </p:txBody>
      </p:sp>
      <p:cxnSp>
        <p:nvCxnSpPr>
          <p:cNvPr id="15" name="Straight Arrow Connector 14"/>
          <p:cNvCxnSpPr>
            <a:cxnSpLocks/>
            <a:stCxn id="6" idx="3"/>
            <a:endCxn id="16" idx="1"/>
          </p:cNvCxnSpPr>
          <p:nvPr/>
        </p:nvCxnSpPr>
        <p:spPr>
          <a:xfrm>
            <a:off x="5594542" y="2610801"/>
            <a:ext cx="15432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37828" y="2379968"/>
            <a:ext cx="1223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Answer</a:t>
            </a:r>
          </a:p>
        </p:txBody>
      </p:sp>
      <p:cxnSp>
        <p:nvCxnSpPr>
          <p:cNvPr id="18" name="Straight Arrow Connector 17"/>
          <p:cNvCxnSpPr>
            <a:cxnSpLocks/>
            <a:endCxn id="6" idx="1"/>
          </p:cNvCxnSpPr>
          <p:nvPr/>
        </p:nvCxnSpPr>
        <p:spPr>
          <a:xfrm>
            <a:off x="1970679" y="2610801"/>
            <a:ext cx="16806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7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697990-7B18-C540-9E33-7753CD1C559F}"/>
              </a:ext>
            </a:extLst>
          </p:cNvPr>
          <p:cNvSpPr txBox="1"/>
          <p:nvPr/>
        </p:nvSpPr>
        <p:spPr>
          <a:xfrm>
            <a:off x="803117" y="310583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Matrix 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7C5CFDC-09AC-CD40-9DD2-684F3D915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673971"/>
              </p:ext>
            </p:extLst>
          </p:nvPr>
        </p:nvGraphicFramePr>
        <p:xfrm>
          <a:off x="512719" y="2074859"/>
          <a:ext cx="1457960" cy="934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707864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0315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807277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77314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69251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558609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30000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134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778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330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87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347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807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165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0277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322376B4-9460-CC42-9E1B-07E7709AE305}"/>
              </a:ext>
            </a:extLst>
          </p:cNvPr>
          <p:cNvSpPr/>
          <p:nvPr/>
        </p:nvSpPr>
        <p:spPr>
          <a:xfrm>
            <a:off x="585591" y="4888528"/>
            <a:ext cx="1336737" cy="8866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Python/</a:t>
            </a:r>
            <a:br>
              <a:rPr lang="en-US" dirty="0"/>
            </a:br>
            <a:r>
              <a:rPr lang="en-US" dirty="0"/>
              <a:t>MATLAB/R</a:t>
            </a:r>
            <a:br>
              <a:rPr lang="en-US" dirty="0"/>
            </a:br>
            <a:r>
              <a:rPr lang="en-US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2808458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0887F-F1A0-7548-B010-6A0E97CCC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solidFill>
                  <a:srgbClr val="C00000"/>
                </a:solidFill>
              </a:rPr>
              <a:t>Linear Algebra 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74F96-7B1F-6443-B0C5-592AF22F3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3200" dirty="0"/>
              <a:t>M1 + M2 = M2 + M1</a:t>
            </a:r>
          </a:p>
          <a:p>
            <a:r>
              <a:rPr lang="en-CH" sz="3200" dirty="0"/>
              <a:t>M1 + 0 = 0 + M1 = M1</a:t>
            </a:r>
          </a:p>
          <a:p>
            <a:r>
              <a:rPr lang="en-CH" sz="3200" dirty="0"/>
              <a:t>M × I = I × M = M</a:t>
            </a:r>
          </a:p>
          <a:p>
            <a:r>
              <a:rPr lang="en-CH" sz="3200" dirty="0"/>
              <a:t>M × 0 = 0 × M = 0</a:t>
            </a:r>
          </a:p>
          <a:p>
            <a:r>
              <a:rPr lang="en-CH" sz="3200" dirty="0"/>
              <a:t>M1 × (M2 × M3) = (M1 × M2) × M3</a:t>
            </a:r>
          </a:p>
          <a:p>
            <a:r>
              <a:rPr lang="en-CH" sz="3200" dirty="0"/>
              <a:t>M1 × (M2 + M3) = M1 × M2 + M1 × M3</a:t>
            </a:r>
          </a:p>
          <a:p>
            <a:r>
              <a:rPr lang="en-CH" sz="3200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FD931-1291-0445-A9B0-9E940106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3800-B1D0-764D-8DC9-E560A3A9CE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073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28135</TotalTime>
  <Words>1889</Words>
  <Application>Microsoft Macintosh PowerPoint</Application>
  <PresentationFormat>On-screen Show (4:3)</PresentationFormat>
  <Paragraphs>407</Paragraphs>
  <Slides>55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Arial Hebrew</vt:lpstr>
      <vt:lpstr>Calibri</vt:lpstr>
      <vt:lpstr>Courier New</vt:lpstr>
      <vt:lpstr>Clarity</vt:lpstr>
      <vt:lpstr>Functional Collection Programming with Semi-Ring Dictionaries</vt:lpstr>
      <vt:lpstr>Data Science Workloads</vt:lpstr>
      <vt:lpstr>Data Science</vt:lpstr>
      <vt:lpstr>End-to-End Data Science</vt:lpstr>
      <vt:lpstr>Relational DB</vt:lpstr>
      <vt:lpstr>Relational Algebra</vt:lpstr>
      <vt:lpstr>Relational Algebra Optimizations</vt:lpstr>
      <vt:lpstr>ML Frameworks</vt:lpstr>
      <vt:lpstr>Linear Algebra Optimizations</vt:lpstr>
      <vt:lpstr>Issues with Pipelines for Data Science</vt:lpstr>
      <vt:lpstr>PowerPoint Presentation</vt:lpstr>
      <vt:lpstr>Approaches</vt:lpstr>
      <vt:lpstr>Similarity of Optimizations</vt:lpstr>
      <vt:lpstr>SDQL</vt:lpstr>
      <vt:lpstr>Semi-Ring</vt:lpstr>
      <vt:lpstr>Semi-Ring Examples</vt:lpstr>
      <vt:lpstr>Semi-Ring Dictionaries</vt:lpstr>
      <vt:lpstr>Database Relations (Bag Semantics)</vt:lpstr>
      <vt:lpstr>Linear Algebra (Matrix)</vt:lpstr>
      <vt:lpstr>SDQL</vt:lpstr>
      <vt:lpstr>SDQL Examples</vt:lpstr>
      <vt:lpstr>Aggregations over Relations (Bag)</vt:lpstr>
      <vt:lpstr>Relational Algebra to SDQL</vt:lpstr>
      <vt:lpstr>Vector Operations</vt:lpstr>
      <vt:lpstr>Linear Algebra to SDQL</vt:lpstr>
      <vt:lpstr>Min/Max aggregations</vt:lpstr>
      <vt:lpstr>Semi-Ring types</vt:lpstr>
      <vt:lpstr>Loop Optimizations</vt:lpstr>
      <vt:lpstr>Vertical Loop Fusion</vt:lpstr>
      <vt:lpstr>Horizontal Loop Fusion</vt:lpstr>
      <vt:lpstr>Loop Factorization</vt:lpstr>
      <vt:lpstr>Loop Memoization &amp; Hoisting</vt:lpstr>
      <vt:lpstr>Uniform Optimization</vt:lpstr>
      <vt:lpstr>Data Layouts</vt:lpstr>
      <vt:lpstr>Sparse Tensors</vt:lpstr>
      <vt:lpstr>Semi-Ring Dictionaries</vt:lpstr>
      <vt:lpstr>Compilation Pipeline</vt:lpstr>
      <vt:lpstr>DB Experiments</vt:lpstr>
      <vt:lpstr>LA Experiments</vt:lpstr>
      <vt:lpstr>LA Experiments</vt:lpstr>
      <vt:lpstr>DB &amp; LA Experiments </vt:lpstr>
      <vt:lpstr>DB &amp; LA Experiments </vt:lpstr>
      <vt:lpstr>DB &amp; LA Experiments </vt:lpstr>
      <vt:lpstr>Current Work (1) – Ordered Dictionaries</vt:lpstr>
      <vt:lpstr>Systems for ML vs. ML for Systems</vt:lpstr>
      <vt:lpstr>Query Processing</vt:lpstr>
      <vt:lpstr>Physical Query Plan</vt:lpstr>
      <vt:lpstr>Current Work (2) - DBFlex</vt:lpstr>
      <vt:lpstr>DBFlex</vt:lpstr>
      <vt:lpstr>Current Work (3)</vt:lpstr>
      <vt:lpstr>Current Work (4) – Python Frontend</vt:lpstr>
      <vt:lpstr>Conclusion</vt:lpstr>
      <vt:lpstr>Thank you</vt:lpstr>
      <vt:lpstr>What about Dense Tensors?</vt:lpstr>
      <vt:lpstr>Other Approaches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Co-Designing Databases and Compilers </dc:title>
  <dc:creator>Amir Shaikhha</dc:creator>
  <cp:lastModifiedBy>Ahmet Kara</cp:lastModifiedBy>
  <cp:revision>823</cp:revision>
  <cp:lastPrinted>2018-06-19T16:07:39Z</cp:lastPrinted>
  <dcterms:created xsi:type="dcterms:W3CDTF">2015-09-11T12:12:59Z</dcterms:created>
  <dcterms:modified xsi:type="dcterms:W3CDTF">2022-08-06T19:34:07Z</dcterms:modified>
</cp:coreProperties>
</file>